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1" r:id="rId1"/>
  </p:sldMasterIdLst>
  <p:notesMasterIdLst>
    <p:notesMasterId r:id="rId46"/>
  </p:notesMasterIdLst>
  <p:handoutMasterIdLst>
    <p:handoutMasterId r:id="rId47"/>
  </p:handoutMasterIdLst>
  <p:sldIdLst>
    <p:sldId id="485" r:id="rId2"/>
    <p:sldId id="506" r:id="rId3"/>
    <p:sldId id="486" r:id="rId4"/>
    <p:sldId id="373" r:id="rId5"/>
    <p:sldId id="463" r:id="rId6"/>
    <p:sldId id="484" r:id="rId7"/>
    <p:sldId id="505" r:id="rId8"/>
    <p:sldId id="487" r:id="rId9"/>
    <p:sldId id="464" r:id="rId10"/>
    <p:sldId id="393" r:id="rId11"/>
    <p:sldId id="494" r:id="rId12"/>
    <p:sldId id="493" r:id="rId13"/>
    <p:sldId id="495" r:id="rId14"/>
    <p:sldId id="504" r:id="rId15"/>
    <p:sldId id="524" r:id="rId16"/>
    <p:sldId id="490" r:id="rId17"/>
    <p:sldId id="496" r:id="rId18"/>
    <p:sldId id="497" r:id="rId19"/>
    <p:sldId id="498" r:id="rId20"/>
    <p:sldId id="511" r:id="rId21"/>
    <p:sldId id="499" r:id="rId22"/>
    <p:sldId id="501" r:id="rId23"/>
    <p:sldId id="510" r:id="rId24"/>
    <p:sldId id="488" r:id="rId25"/>
    <p:sldId id="500" r:id="rId26"/>
    <p:sldId id="502" r:id="rId27"/>
    <p:sldId id="507" r:id="rId28"/>
    <p:sldId id="508" r:id="rId29"/>
    <p:sldId id="509" r:id="rId30"/>
    <p:sldId id="525" r:id="rId31"/>
    <p:sldId id="491" r:id="rId32"/>
    <p:sldId id="513" r:id="rId33"/>
    <p:sldId id="514" r:id="rId34"/>
    <p:sldId id="515" r:id="rId35"/>
    <p:sldId id="516" r:id="rId36"/>
    <p:sldId id="517" r:id="rId37"/>
    <p:sldId id="518" r:id="rId38"/>
    <p:sldId id="519" r:id="rId39"/>
    <p:sldId id="520" r:id="rId40"/>
    <p:sldId id="521" r:id="rId41"/>
    <p:sldId id="522" r:id="rId42"/>
    <p:sldId id="523" r:id="rId43"/>
    <p:sldId id="473" r:id="rId44"/>
    <p:sldId id="394" r:id="rId45"/>
  </p:sldIdLst>
  <p:sldSz cx="9144000" cy="6858000" type="screen4x3"/>
  <p:notesSz cx="6888163" cy="10020300"/>
  <p:defaultTextStyle>
    <a:defPPr>
      <a:defRPr lang="fr-FR"/>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156">
          <p15:clr>
            <a:srgbClr val="A4A3A4"/>
          </p15:clr>
        </p15:guide>
        <p15:guide id="2" pos="217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6600"/>
    <a:srgbClr val="99FFCC"/>
    <a:srgbClr val="00FFCC"/>
    <a:srgbClr val="00FFFF"/>
    <a:srgbClr val="00B0F0"/>
    <a:srgbClr val="A06B1C"/>
    <a:srgbClr val="000000"/>
    <a:srgbClr val="DA8C00"/>
    <a:srgbClr val="5F1D7D"/>
    <a:srgbClr val="E4600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Style à thème 1 - Accentuation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368" autoAdjust="0"/>
    <p:restoredTop sz="90502" autoAdjust="0"/>
  </p:normalViewPr>
  <p:slideViewPr>
    <p:cSldViewPr>
      <p:cViewPr>
        <p:scale>
          <a:sx n="77" d="100"/>
          <a:sy n="77" d="100"/>
        </p:scale>
        <p:origin x="-1182" y="150"/>
      </p:cViewPr>
      <p:guideLst>
        <p:guide orient="horz" pos="2160"/>
        <p:guide pos="2880"/>
      </p:guideLst>
    </p:cSldViewPr>
  </p:slideViewPr>
  <p:outlineViewPr>
    <p:cViewPr>
      <p:scale>
        <a:sx n="33" d="100"/>
        <a:sy n="33" d="100"/>
      </p:scale>
      <p:origin x="276" y="20259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2" d="100"/>
          <a:sy n="52" d="100"/>
        </p:scale>
        <p:origin x="-2628" y="-90"/>
      </p:cViewPr>
      <p:guideLst>
        <p:guide orient="horz" pos="3156"/>
        <p:guide pos="217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A3986E-71B7-4A82-B5CF-F325EF8CDD4C}"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fr-FR"/>
        </a:p>
      </dgm:t>
    </dgm:pt>
    <dgm:pt modelId="{9BE5FB91-26FE-4DF4-9208-30CF6D654C51}" type="pres">
      <dgm:prSet presAssocID="{ECA3986E-71B7-4A82-B5CF-F325EF8CDD4C}" presName="Name0" presStyleCnt="0">
        <dgm:presLayoutVars>
          <dgm:chPref val="3"/>
          <dgm:dir/>
          <dgm:animLvl val="lvl"/>
          <dgm:resizeHandles/>
        </dgm:presLayoutVars>
      </dgm:prSet>
      <dgm:spPr/>
      <dgm:t>
        <a:bodyPr/>
        <a:lstStyle/>
        <a:p>
          <a:endParaRPr lang="fr-FR"/>
        </a:p>
      </dgm:t>
    </dgm:pt>
  </dgm:ptLst>
  <dgm:cxnLst>
    <dgm:cxn modelId="{987027AD-3BC1-440F-8AB5-5C76D5F11312}" type="presOf" srcId="{ECA3986E-71B7-4A82-B5CF-F325EF8CDD4C}" destId="{9BE5FB91-26FE-4DF4-9208-30CF6D654C51}" srcOrd="0" destOrd="0" presId="urn:microsoft.com/office/officeart/2005/8/layout/lProcess3"/>
  </dgm:cxnLst>
  <dgm:bg/>
  <dgm:whole/>
  <dgm:extLst>
    <a:ext uri="http://schemas.microsoft.com/office/drawing/2008/diagram">
      <dsp:dataModelExt xmlns=""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CA3986E-71B7-4A82-B5CF-F325EF8CDD4C}"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fr-FR"/>
        </a:p>
      </dgm:t>
    </dgm:pt>
    <dgm:pt modelId="{9BE5FB91-26FE-4DF4-9208-30CF6D654C51}" type="pres">
      <dgm:prSet presAssocID="{ECA3986E-71B7-4A82-B5CF-F325EF8CDD4C}" presName="Name0" presStyleCnt="0">
        <dgm:presLayoutVars>
          <dgm:chPref val="3"/>
          <dgm:dir/>
          <dgm:animLvl val="lvl"/>
          <dgm:resizeHandles/>
        </dgm:presLayoutVars>
      </dgm:prSet>
      <dgm:spPr/>
      <dgm:t>
        <a:bodyPr/>
        <a:lstStyle/>
        <a:p>
          <a:endParaRPr lang="fr-FR"/>
        </a:p>
      </dgm:t>
    </dgm:pt>
  </dgm:ptLst>
  <dgm:cxnLst>
    <dgm:cxn modelId="{E334B64E-EB2D-4B55-A993-25CFCFF24032}" type="presOf" srcId="{ECA3986E-71B7-4A82-B5CF-F325EF8CDD4C}" destId="{9BE5FB91-26FE-4DF4-9208-30CF6D654C51}" srcOrd="0" destOrd="0" presId="urn:microsoft.com/office/officeart/2005/8/layout/lProcess3"/>
  </dgm:cxnLst>
  <dgm:bg/>
  <dgm:whole/>
  <dgm:extLst>
    <a:ext uri="http://schemas.microsoft.com/office/drawing/2008/diagram">
      <dsp:dataModelExt xmlns=""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C819C-E2B2-4024-8C0F-43047120E5CC}">
      <dsp:nvSpPr>
        <dsp:cNvPr id="0" name=""/>
        <dsp:cNvSpPr/>
      </dsp:nvSpPr>
      <dsp:spPr>
        <a:xfrm>
          <a:off x="2551563" y="382"/>
          <a:ext cx="925061"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fr-FR" sz="1100" kern="1200" dirty="0" smtClean="0"/>
            <a:t>Tranche 50</a:t>
          </a:r>
          <a:endParaRPr lang="fr-FR" sz="1100" kern="1200" dirty="0"/>
        </a:p>
      </dsp:txBody>
      <dsp:txXfrm>
        <a:off x="2736575" y="382"/>
        <a:ext cx="555037" cy="370024"/>
      </dsp:txXfrm>
    </dsp:sp>
    <dsp:sp modelId="{D16C2E9E-2C2D-4E42-8E35-D060EE10E7FA}">
      <dsp:nvSpPr>
        <dsp:cNvPr id="0" name=""/>
        <dsp:cNvSpPr/>
      </dsp:nvSpPr>
      <dsp:spPr>
        <a:xfrm>
          <a:off x="2265812" y="422210"/>
          <a:ext cx="925061"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fr-FR" sz="1100" kern="1200" dirty="0" smtClean="0"/>
            <a:t>Tranche 60</a:t>
          </a:r>
          <a:endParaRPr lang="fr-FR" sz="1100" kern="1200" dirty="0"/>
        </a:p>
      </dsp:txBody>
      <dsp:txXfrm>
        <a:off x="2450824" y="422210"/>
        <a:ext cx="555037" cy="370024"/>
      </dsp:txXfrm>
    </dsp:sp>
    <dsp:sp modelId="{817D9901-4E43-4BB6-A138-8CF5908C2638}">
      <dsp:nvSpPr>
        <dsp:cNvPr id="0" name=""/>
        <dsp:cNvSpPr/>
      </dsp:nvSpPr>
      <dsp:spPr>
        <a:xfrm>
          <a:off x="1998636" y="844038"/>
          <a:ext cx="925061"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6985" rIns="0" bIns="6985" numCol="1" spcCol="1270" anchor="ctr" anchorCtr="0">
          <a:noAutofit/>
        </a:bodyPr>
        <a:lstStyle/>
        <a:p>
          <a:pPr lvl="0" algn="ctr" defTabSz="488950">
            <a:lnSpc>
              <a:spcPct val="90000"/>
            </a:lnSpc>
            <a:spcBef>
              <a:spcPct val="0"/>
            </a:spcBef>
            <a:spcAft>
              <a:spcPct val="35000"/>
            </a:spcAft>
          </a:pPr>
          <a:r>
            <a:rPr lang="fr-FR" sz="1100" kern="1200" dirty="0" smtClean="0"/>
            <a:t>Tranche 70</a:t>
          </a:r>
          <a:endParaRPr lang="fr-FR" sz="1100" kern="1200" dirty="0"/>
        </a:p>
      </dsp:txBody>
      <dsp:txXfrm>
        <a:off x="2183648" y="844038"/>
        <a:ext cx="555037" cy="37002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CC819C-E2B2-4024-8C0F-43047120E5CC}">
      <dsp:nvSpPr>
        <dsp:cNvPr id="0" name=""/>
        <dsp:cNvSpPr/>
      </dsp:nvSpPr>
      <dsp:spPr>
        <a:xfrm flipH="1">
          <a:off x="1966906" y="382"/>
          <a:ext cx="988520"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fr-FR" sz="1300" kern="1200" dirty="0" smtClean="0"/>
            <a:t> HRSG 50</a:t>
          </a:r>
          <a:endParaRPr lang="fr-FR" sz="1300" kern="1200" dirty="0"/>
        </a:p>
      </dsp:txBody>
      <dsp:txXfrm>
        <a:off x="2151918" y="382"/>
        <a:ext cx="618496" cy="370024"/>
      </dsp:txXfrm>
    </dsp:sp>
    <dsp:sp modelId="{D16C2E9E-2C2D-4E42-8E35-D060EE10E7FA}">
      <dsp:nvSpPr>
        <dsp:cNvPr id="0" name=""/>
        <dsp:cNvSpPr/>
      </dsp:nvSpPr>
      <dsp:spPr>
        <a:xfrm flipH="1">
          <a:off x="1762116" y="422210"/>
          <a:ext cx="988520"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fr-FR" sz="1300" kern="1200" dirty="0" smtClean="0"/>
            <a:t>HRSG  60</a:t>
          </a:r>
          <a:endParaRPr lang="fr-FR" sz="1300" kern="1200" dirty="0"/>
        </a:p>
      </dsp:txBody>
      <dsp:txXfrm>
        <a:off x="1947128" y="422210"/>
        <a:ext cx="618496" cy="370024"/>
      </dsp:txXfrm>
    </dsp:sp>
    <dsp:sp modelId="{817D9901-4E43-4BB6-A138-8CF5908C2638}">
      <dsp:nvSpPr>
        <dsp:cNvPr id="0" name=""/>
        <dsp:cNvSpPr/>
      </dsp:nvSpPr>
      <dsp:spPr>
        <a:xfrm flipH="1">
          <a:off x="1619240" y="844038"/>
          <a:ext cx="988520" cy="370024"/>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8255" rIns="0" bIns="8255" numCol="1" spcCol="1270" anchor="ctr" anchorCtr="0">
          <a:noAutofit/>
        </a:bodyPr>
        <a:lstStyle/>
        <a:p>
          <a:pPr lvl="0" algn="ctr" defTabSz="577850">
            <a:lnSpc>
              <a:spcPct val="90000"/>
            </a:lnSpc>
            <a:spcBef>
              <a:spcPct val="0"/>
            </a:spcBef>
            <a:spcAft>
              <a:spcPct val="35000"/>
            </a:spcAft>
          </a:pPr>
          <a:r>
            <a:rPr lang="fr-FR" sz="1300" kern="1200" dirty="0" smtClean="0"/>
            <a:t>HRSG  70</a:t>
          </a:r>
          <a:endParaRPr lang="fr-FR" sz="1300" kern="1200" dirty="0"/>
        </a:p>
      </dsp:txBody>
      <dsp:txXfrm>
        <a:off x="1804252" y="844038"/>
        <a:ext cx="618496" cy="37002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
          <p:cNvSpPr>
            <a:spLocks noGrp="1" noChangeArrowheads="1"/>
          </p:cNvSpPr>
          <p:nvPr>
            <p:ph type="hdr" sz="quarter"/>
          </p:nvPr>
        </p:nvSpPr>
        <p:spPr bwMode="auto">
          <a:xfrm>
            <a:off x="0"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defTabSz="966788">
              <a:defRPr sz="1300"/>
            </a:lvl1pPr>
          </a:lstStyle>
          <a:p>
            <a:endParaRPr lang="fr-FR"/>
          </a:p>
        </p:txBody>
      </p:sp>
      <p:sp>
        <p:nvSpPr>
          <p:cNvPr id="98307" name="Rectangle 3"/>
          <p:cNvSpPr>
            <a:spLocks noGrp="1" noChangeArrowheads="1"/>
          </p:cNvSpPr>
          <p:nvPr>
            <p:ph type="dt" sz="quarter" idx="1"/>
          </p:nvPr>
        </p:nvSpPr>
        <p:spPr bwMode="auto">
          <a:xfrm>
            <a:off x="3902075"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lgn="r" defTabSz="966788">
              <a:defRPr sz="1300"/>
            </a:lvl1pPr>
          </a:lstStyle>
          <a:p>
            <a:endParaRPr lang="fr-FR"/>
          </a:p>
        </p:txBody>
      </p:sp>
      <p:sp>
        <p:nvSpPr>
          <p:cNvPr id="98308" name="Rectangle 4"/>
          <p:cNvSpPr>
            <a:spLocks noGrp="1" noChangeArrowheads="1"/>
          </p:cNvSpPr>
          <p:nvPr>
            <p:ph type="ftr" sz="quarter" idx="2"/>
          </p:nvPr>
        </p:nvSpPr>
        <p:spPr bwMode="auto">
          <a:xfrm>
            <a:off x="0" y="9517063"/>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defTabSz="966788">
              <a:defRPr sz="1300"/>
            </a:lvl1pPr>
          </a:lstStyle>
          <a:p>
            <a:endParaRPr lang="fr-FR"/>
          </a:p>
        </p:txBody>
      </p:sp>
      <p:sp>
        <p:nvSpPr>
          <p:cNvPr id="98309" name="Rectangle 5"/>
          <p:cNvSpPr>
            <a:spLocks noGrp="1" noChangeArrowheads="1"/>
          </p:cNvSpPr>
          <p:nvPr>
            <p:ph type="sldNum" sz="quarter" idx="3"/>
          </p:nvPr>
        </p:nvSpPr>
        <p:spPr bwMode="auto">
          <a:xfrm>
            <a:off x="3902075" y="9517063"/>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lgn="r" defTabSz="966788">
              <a:defRPr sz="1300"/>
            </a:lvl1pPr>
          </a:lstStyle>
          <a:p>
            <a:fld id="{7DFDBBE1-FD94-42CD-95FF-6EDE4C3B88F2}" type="slidenum">
              <a:rPr lang="fr-FR"/>
              <a:pPr/>
              <a:t>‹N°›</a:t>
            </a:fld>
            <a:endParaRPr lang="fr-FR"/>
          </a:p>
        </p:txBody>
      </p:sp>
    </p:spTree>
    <p:extLst>
      <p:ext uri="{BB962C8B-B14F-4D97-AF65-F5344CB8AC3E}">
        <p14:creationId xmlns="" xmlns:p14="http://schemas.microsoft.com/office/powerpoint/2010/main" val="30842469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0354" name="Rectangle 2"/>
          <p:cNvSpPr>
            <a:spLocks noGrp="1" noChangeArrowheads="1"/>
          </p:cNvSpPr>
          <p:nvPr>
            <p:ph type="hdr" sz="quarter"/>
          </p:nvPr>
        </p:nvSpPr>
        <p:spPr bwMode="auto">
          <a:xfrm>
            <a:off x="0"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defTabSz="966788">
              <a:defRPr sz="1300"/>
            </a:lvl1pPr>
          </a:lstStyle>
          <a:p>
            <a:endParaRPr lang="fr-FR"/>
          </a:p>
        </p:txBody>
      </p:sp>
      <p:sp>
        <p:nvSpPr>
          <p:cNvPr id="100355" name="Rectangle 3"/>
          <p:cNvSpPr>
            <a:spLocks noGrp="1" noChangeArrowheads="1"/>
          </p:cNvSpPr>
          <p:nvPr>
            <p:ph type="dt" idx="1"/>
          </p:nvPr>
        </p:nvSpPr>
        <p:spPr bwMode="auto">
          <a:xfrm>
            <a:off x="3902075" y="0"/>
            <a:ext cx="2984500" cy="501650"/>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lvl1pPr algn="r" defTabSz="966788">
              <a:defRPr sz="1300"/>
            </a:lvl1pPr>
          </a:lstStyle>
          <a:p>
            <a:endParaRPr lang="fr-FR"/>
          </a:p>
        </p:txBody>
      </p:sp>
      <p:sp>
        <p:nvSpPr>
          <p:cNvPr id="100356" name="Rectangle 4"/>
          <p:cNvSpPr>
            <a:spLocks noGrp="1" noRot="1" noChangeAspect="1" noChangeArrowheads="1" noTextEdit="1"/>
          </p:cNvSpPr>
          <p:nvPr>
            <p:ph type="sldImg" idx="2"/>
          </p:nvPr>
        </p:nvSpPr>
        <p:spPr bwMode="auto">
          <a:xfrm>
            <a:off x="939800" y="750888"/>
            <a:ext cx="5010150" cy="3757612"/>
          </a:xfrm>
          <a:prstGeom prst="rect">
            <a:avLst/>
          </a:prstGeom>
          <a:noFill/>
          <a:ln w="9525">
            <a:solidFill>
              <a:srgbClr val="000000"/>
            </a:solidFill>
            <a:miter lim="800000"/>
            <a:headEnd/>
            <a:tailEnd/>
          </a:ln>
          <a:effectLst/>
        </p:spPr>
      </p:sp>
      <p:sp>
        <p:nvSpPr>
          <p:cNvPr id="100357" name="Rectangle 5"/>
          <p:cNvSpPr>
            <a:spLocks noGrp="1" noChangeArrowheads="1"/>
          </p:cNvSpPr>
          <p:nvPr>
            <p:ph type="body" sz="quarter" idx="3"/>
          </p:nvPr>
        </p:nvSpPr>
        <p:spPr bwMode="auto">
          <a:xfrm>
            <a:off x="688975" y="4759325"/>
            <a:ext cx="5510213" cy="4510088"/>
          </a:xfrm>
          <a:prstGeom prst="rect">
            <a:avLst/>
          </a:prstGeom>
          <a:noFill/>
          <a:ln w="9525">
            <a:noFill/>
            <a:miter lim="800000"/>
            <a:headEnd/>
            <a:tailEnd/>
          </a:ln>
          <a:effectLst/>
        </p:spPr>
        <p:txBody>
          <a:bodyPr vert="horz" wrap="square" lIns="96616" tIns="48308" rIns="96616" bIns="48308"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100358" name="Rectangle 6"/>
          <p:cNvSpPr>
            <a:spLocks noGrp="1" noChangeArrowheads="1"/>
          </p:cNvSpPr>
          <p:nvPr>
            <p:ph type="ftr" sz="quarter" idx="4"/>
          </p:nvPr>
        </p:nvSpPr>
        <p:spPr bwMode="auto">
          <a:xfrm>
            <a:off x="0" y="9517063"/>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defTabSz="966788">
              <a:defRPr sz="1300"/>
            </a:lvl1pPr>
          </a:lstStyle>
          <a:p>
            <a:endParaRPr lang="fr-FR"/>
          </a:p>
        </p:txBody>
      </p:sp>
      <p:sp>
        <p:nvSpPr>
          <p:cNvPr id="100359" name="Rectangle 7"/>
          <p:cNvSpPr>
            <a:spLocks noGrp="1" noChangeArrowheads="1"/>
          </p:cNvSpPr>
          <p:nvPr>
            <p:ph type="sldNum" sz="quarter" idx="5"/>
          </p:nvPr>
        </p:nvSpPr>
        <p:spPr bwMode="auto">
          <a:xfrm>
            <a:off x="3902075" y="9517063"/>
            <a:ext cx="2984500" cy="501650"/>
          </a:xfrm>
          <a:prstGeom prst="rect">
            <a:avLst/>
          </a:prstGeom>
          <a:noFill/>
          <a:ln w="9525">
            <a:noFill/>
            <a:miter lim="800000"/>
            <a:headEnd/>
            <a:tailEnd/>
          </a:ln>
          <a:effectLst/>
        </p:spPr>
        <p:txBody>
          <a:bodyPr vert="horz" wrap="square" lIns="96616" tIns="48308" rIns="96616" bIns="48308" numCol="1" anchor="b" anchorCtr="0" compatLnSpc="1">
            <a:prstTxWarp prst="textNoShape">
              <a:avLst/>
            </a:prstTxWarp>
          </a:bodyPr>
          <a:lstStyle>
            <a:lvl1pPr algn="r" defTabSz="966788">
              <a:defRPr sz="1300"/>
            </a:lvl1pPr>
          </a:lstStyle>
          <a:p>
            <a:fld id="{AF69EA18-97CA-4DFB-8718-5A930961F79B}" type="slidenum">
              <a:rPr lang="fr-FR"/>
              <a:pPr/>
              <a:t>‹N°›</a:t>
            </a:fld>
            <a:endParaRPr lang="fr-FR"/>
          </a:p>
        </p:txBody>
      </p:sp>
    </p:spTree>
    <p:extLst>
      <p:ext uri="{BB962C8B-B14F-4D97-AF65-F5344CB8AC3E}">
        <p14:creationId xmlns="" xmlns:p14="http://schemas.microsoft.com/office/powerpoint/2010/main" val="152533898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3584168-48DC-47CF-A7BE-C0666C7DE64A}" type="slidenum">
              <a:rPr lang="fr-FR"/>
              <a:pPr/>
              <a:t>4</a:t>
            </a:fld>
            <a:endParaRPr lang="fr-FR"/>
          </a:p>
        </p:txBody>
      </p:sp>
      <p:sp>
        <p:nvSpPr>
          <p:cNvPr id="101378" name="Rectangle 2"/>
          <p:cNvSpPr>
            <a:spLocks noGrp="1" noRot="1" noChangeAspect="1" noChangeArrowheads="1" noTextEdit="1"/>
          </p:cNvSpPr>
          <p:nvPr>
            <p:ph type="sldImg"/>
          </p:nvPr>
        </p:nvSpPr>
        <p:spPr>
          <a:ln/>
        </p:spPr>
      </p:sp>
    </p:spTree>
    <p:extLst>
      <p:ext uri="{BB962C8B-B14F-4D97-AF65-F5344CB8AC3E}">
        <p14:creationId xmlns="" xmlns:p14="http://schemas.microsoft.com/office/powerpoint/2010/main" val="28220699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33</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865220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31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smtClean="0"/>
              <a:t>UML est le langage de modélisation le plus utilisé dans l’industrie principalement pour le developpement des logiciels </a:t>
            </a:r>
          </a:p>
          <a:p>
            <a:pPr eaLnBrk="1" hangingPunct="1">
              <a:spcBef>
                <a:spcPct val="0"/>
              </a:spcBef>
            </a:pPr>
            <a:r>
              <a:rPr lang="fr-FR" smtClean="0"/>
              <a:t>La question qui se pose pourquoi on utilise un langage de modélisation comme l’UML </a:t>
            </a:r>
          </a:p>
          <a:p>
            <a:pPr eaLnBrk="1" hangingPunct="1">
              <a:spcBef>
                <a:spcPct val="0"/>
              </a:spcBef>
            </a:pPr>
            <a:r>
              <a:rPr lang="fr-FR" smtClean="0"/>
              <a:t>Pour programmer une telle application  </a:t>
            </a:r>
          </a:p>
        </p:txBody>
      </p:sp>
      <p:sp>
        <p:nvSpPr>
          <p:cNvPr id="6963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2BB9A4-9AC5-4323-92F7-13E35C2D254E}" type="slidenum">
              <a:rPr lang="fr-FR" smtClean="0"/>
              <a:pPr fontAlgn="base">
                <a:spcBef>
                  <a:spcPct val="0"/>
                </a:spcBef>
                <a:spcAft>
                  <a:spcPct val="0"/>
                </a:spcAft>
                <a:defRPr/>
              </a:pPr>
              <a:t>35</a:t>
            </a:fld>
            <a:endParaRPr lang="fr-FR" smtClean="0"/>
          </a:p>
        </p:txBody>
      </p:sp>
    </p:spTree>
    <p:extLst>
      <p:ext uri="{BB962C8B-B14F-4D97-AF65-F5344CB8AC3E}">
        <p14:creationId xmlns:p14="http://schemas.microsoft.com/office/powerpoint/2010/main" xmlns="" val="2545243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36</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9588930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37</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9588930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38</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1958893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43</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 xmlns:p14="http://schemas.microsoft.com/office/powerpoint/2010/main" val="873425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7"/>
          <p:cNvSpPr>
            <a:spLocks noGrp="1" noChangeArrowheads="1"/>
          </p:cNvSpPr>
          <p:nvPr>
            <p:ph type="sldNum" sz="quarter" idx="5"/>
          </p:nvPr>
        </p:nvSpPr>
        <p:spPr>
          <a:ln/>
        </p:spPr>
        <p:txBody>
          <a:bodyPr/>
          <a:lstStyle/>
          <a:p>
            <a:fld id="{53584168-48DC-47CF-A7BE-C0666C7DE64A}" type="slidenum">
              <a:rPr lang="fr-FR"/>
              <a:pPr/>
              <a:t>44</a:t>
            </a:fld>
            <a:endParaRPr lang="fr-FR"/>
          </a:p>
        </p:txBody>
      </p:sp>
      <p:sp>
        <p:nvSpPr>
          <p:cNvPr id="101378" name="Rectangle 2"/>
          <p:cNvSpPr>
            <a:spLocks noGrp="1" noRot="1" noChangeAspect="1" noChangeArrowheads="1" noTextEdit="1"/>
          </p:cNvSpPr>
          <p:nvPr>
            <p:ph type="sldImg"/>
          </p:nvPr>
        </p:nvSpPr>
        <p:spPr>
          <a:ln/>
        </p:spPr>
      </p:sp>
    </p:spTree>
    <p:extLst>
      <p:ext uri="{BB962C8B-B14F-4D97-AF65-F5344CB8AC3E}">
        <p14:creationId xmlns="" xmlns:p14="http://schemas.microsoft.com/office/powerpoint/2010/main" val="213970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31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fr-FR" smtClean="0"/>
              <a:t>UML est le langage de modélisation le plus utilisé dans l’industrie principalement pour le developpement des logiciels </a:t>
            </a:r>
          </a:p>
          <a:p>
            <a:pPr eaLnBrk="1" hangingPunct="1">
              <a:spcBef>
                <a:spcPct val="0"/>
              </a:spcBef>
            </a:pPr>
            <a:r>
              <a:rPr lang="fr-FR" smtClean="0"/>
              <a:t>La question qui se pose pourquoi on utilise un langage de modélisation comme l’UML </a:t>
            </a:r>
          </a:p>
          <a:p>
            <a:pPr eaLnBrk="1" hangingPunct="1">
              <a:spcBef>
                <a:spcPct val="0"/>
              </a:spcBef>
            </a:pPr>
            <a:r>
              <a:rPr lang="fr-FR" smtClean="0"/>
              <a:t>Pour programmer une telle application  </a:t>
            </a:r>
          </a:p>
        </p:txBody>
      </p:sp>
      <p:sp>
        <p:nvSpPr>
          <p:cNvPr id="6963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02BB9A4-9AC5-4323-92F7-13E35C2D254E}" type="slidenum">
              <a:rPr lang="fr-FR" smtClean="0"/>
              <a:pPr fontAlgn="base">
                <a:spcBef>
                  <a:spcPct val="0"/>
                </a:spcBef>
                <a:spcAft>
                  <a:spcPct val="0"/>
                </a:spcAft>
                <a:defRPr/>
              </a:pPr>
              <a:t>5</a:t>
            </a:fld>
            <a:endParaRPr lang="fr-FR" smtClean="0"/>
          </a:p>
        </p:txBody>
      </p:sp>
    </p:spTree>
    <p:extLst>
      <p:ext uri="{BB962C8B-B14F-4D97-AF65-F5344CB8AC3E}">
        <p14:creationId xmlns="" xmlns:p14="http://schemas.microsoft.com/office/powerpoint/2010/main" val="2484877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dirty="0" smtClean="0"/>
              <a:t>Le cycle de production d’énergie électrique est constitué par une série de transformation qui se succède jusqu’à l’obtention de l’énergie électrique. Cette série de transformation commence par une énergie primaire, qui est l’énergie chimique, sur laquelle nous agissons pour faire varier l’énergie finale, qui est l’énergie électrique.</a:t>
            </a:r>
          </a:p>
          <a:p>
            <a:pPr algn="just">
              <a:buAutoNum type="arabicPeriod"/>
            </a:pPr>
            <a:r>
              <a:rPr lang="fr-FR" sz="1200" dirty="0" smtClean="0">
                <a:solidFill>
                  <a:schemeClr val="tx1">
                    <a:lumMod val="95000"/>
                  </a:schemeClr>
                </a:solidFill>
              </a:rPr>
              <a:t>Transformation de l'énergie contenue à l'état latent dans le combustible (énergie chimique) en énergie calorifique. </a:t>
            </a:r>
            <a:r>
              <a:rPr lang="fr-FR" sz="1200" b="1" dirty="0" smtClean="0">
                <a:solidFill>
                  <a:schemeClr val="tx1">
                    <a:lumMod val="95000"/>
                  </a:schemeClr>
                </a:solidFill>
              </a:rPr>
              <a:t>Chambre combustion </a:t>
            </a:r>
          </a:p>
          <a:p>
            <a:pPr algn="just">
              <a:buFontTx/>
              <a:buAutoNum type="arabicPeriod"/>
            </a:pPr>
            <a:r>
              <a:rPr lang="fr-FR" sz="1200" dirty="0" smtClean="0">
                <a:solidFill>
                  <a:schemeClr val="tx1">
                    <a:lumMod val="95000"/>
                  </a:schemeClr>
                </a:solidFill>
              </a:rPr>
              <a:t>Transformation de l'énergie calorifique en énergie mécanique. </a:t>
            </a:r>
            <a:r>
              <a:rPr lang="fr-FR" sz="1200" b="1" dirty="0" smtClean="0">
                <a:solidFill>
                  <a:schemeClr val="tx1">
                    <a:lumMod val="95000"/>
                  </a:schemeClr>
                </a:solidFill>
              </a:rPr>
              <a:t>TG- TV</a:t>
            </a:r>
          </a:p>
          <a:p>
            <a:pPr algn="just">
              <a:buFontTx/>
              <a:buAutoNum type="arabicPeriod"/>
            </a:pPr>
            <a:r>
              <a:rPr lang="fr-FR" sz="1200" dirty="0" smtClean="0">
                <a:solidFill>
                  <a:schemeClr val="tx1">
                    <a:lumMod val="95000"/>
                  </a:schemeClr>
                </a:solidFill>
              </a:rPr>
              <a:t>Transformation de l'énergie mécanique en énergie électrique.  </a:t>
            </a:r>
            <a:r>
              <a:rPr lang="fr-FR" sz="1200" b="1" smtClean="0">
                <a:solidFill>
                  <a:schemeClr val="tx1">
                    <a:lumMod val="95000"/>
                  </a:schemeClr>
                </a:solidFill>
              </a:rPr>
              <a:t>Alternateu</a:t>
            </a:r>
            <a:endParaRPr lang="fr-FR" sz="1200" smtClean="0"/>
          </a:p>
          <a:p>
            <a:endParaRPr lang="fr-FR" dirty="0"/>
          </a:p>
        </p:txBody>
      </p:sp>
      <p:sp>
        <p:nvSpPr>
          <p:cNvPr id="4" name="Espace réservé du numéro de diapositive 3"/>
          <p:cNvSpPr>
            <a:spLocks noGrp="1"/>
          </p:cNvSpPr>
          <p:nvPr>
            <p:ph type="sldNum" sz="quarter" idx="10"/>
          </p:nvPr>
        </p:nvSpPr>
        <p:spPr/>
        <p:txBody>
          <a:bodyPr/>
          <a:lstStyle/>
          <a:p>
            <a:fld id="{AF69EA18-97CA-4DFB-8718-5A930961F79B}" type="slidenum">
              <a:rPr lang="fr-FR" smtClean="0"/>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AB903-C50E-475F-A139-58C5756BA7ED}" type="slidenum">
              <a:rPr lang="fr-FR"/>
              <a:pPr/>
              <a:t>9</a:t>
            </a:fld>
            <a:endParaRPr lang="fr-F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 xmlns:p14="http://schemas.microsoft.com/office/powerpoint/2010/main" val="2319248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FAB903-C50E-475F-A139-58C5756BA7ED}" type="slidenum">
              <a:rPr lang="fr-FR"/>
              <a:pPr/>
              <a:t>10</a:t>
            </a:fld>
            <a:endParaRPr lang="fr-FR"/>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p:txBody>
          <a:bodyPr/>
          <a:lstStyle/>
          <a:p>
            <a:endParaRPr lang="en-US"/>
          </a:p>
        </p:txBody>
      </p:sp>
    </p:spTree>
    <p:extLst>
      <p:ext uri="{BB962C8B-B14F-4D97-AF65-F5344CB8AC3E}">
        <p14:creationId xmlns="" xmlns:p14="http://schemas.microsoft.com/office/powerpoint/2010/main" val="2000723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fr-FR" sz="1200" b="1" u="sng" dirty="0" smtClean="0">
                <a:solidFill>
                  <a:srgbClr val="FF6600"/>
                </a:solidFill>
                <a:effectLst>
                  <a:outerShdw blurRad="38100" dist="38100" dir="2700000" algn="tl">
                    <a:srgbClr val="000000">
                      <a:alpha val="43137"/>
                    </a:srgbClr>
                  </a:outerShdw>
                </a:effectLst>
              </a:rPr>
              <a:t>Configuration des tranches du production</a:t>
            </a:r>
            <a:endParaRPr lang="fr-FR"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fr-FR" dirty="0" smtClean="0"/>
              <a:t>La centrale RDPP2 se compose de trois tranches de production d’une puissance de </a:t>
            </a:r>
            <a:r>
              <a:rPr lang="fr-FR" b="1" dirty="0" smtClean="0"/>
              <a:t>400 MW </a:t>
            </a:r>
            <a:r>
              <a:rPr lang="fr-FR" dirty="0" smtClean="0"/>
              <a:t>chacun totalisant une capacité de </a:t>
            </a:r>
            <a:r>
              <a:rPr lang="fr-FR" b="1" dirty="0" smtClean="0"/>
              <a:t>1131.1 MW /BU</a:t>
            </a:r>
            <a:r>
              <a:rPr lang="fr-FR" dirty="0" smtClean="0"/>
              <a:t>. Le groupe du production est configurée en une seul ligne d’arbre « Single </a:t>
            </a:r>
            <a:r>
              <a:rPr lang="fr-FR" dirty="0" err="1" smtClean="0"/>
              <a:t>shaft</a:t>
            </a:r>
            <a:r>
              <a:rPr lang="fr-FR" dirty="0" smtClean="0"/>
              <a:t> » avec une TG et une TV qui entrainent un seul alternateur de </a:t>
            </a:r>
            <a:r>
              <a:rPr lang="fr-FR" b="1" dirty="0" smtClean="0"/>
              <a:t>431MVA</a:t>
            </a:r>
            <a:r>
              <a:rPr lang="fr-FR" dirty="0" smtClean="0"/>
              <a:t>. </a:t>
            </a:r>
          </a:p>
          <a:p>
            <a:endParaRPr lang="fr-FR" dirty="0"/>
          </a:p>
        </p:txBody>
      </p:sp>
      <p:sp>
        <p:nvSpPr>
          <p:cNvPr id="4" name="Espace réservé du numéro de diapositive 3"/>
          <p:cNvSpPr>
            <a:spLocks noGrp="1"/>
          </p:cNvSpPr>
          <p:nvPr>
            <p:ph type="sldNum" sz="quarter" idx="10"/>
          </p:nvPr>
        </p:nvSpPr>
        <p:spPr/>
        <p:txBody>
          <a:bodyPr/>
          <a:lstStyle/>
          <a:p>
            <a:fld id="{AF69EA18-97CA-4DFB-8718-5A930961F79B}" type="slidenum">
              <a:rPr lang="fr-FR" smtClean="0"/>
              <a:pPr/>
              <a:t>12</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Le premier cycle est constitué par la turbine à gaz (1). Celle-ci est constituée de quatre étages : dans le premier il y a un compresseur qui comprime de l’air venant alimenter un second étage contenant la chambre de combustion où le gaz naturel est brûlé. La combustion effectuée, les gaz chauds viennent faire tourner les ailettes du troisième étage de détente de la turbine à combustion. Cette dernière est solidaire d’un axe qui entraîne un alternateur (3) qui produit l’électricité. Le transformateur (4) élève la tension pour permettre son injection dans le réseau électrique (5).</a:t>
            </a:r>
          </a:p>
          <a:p>
            <a:r>
              <a:rPr lang="fr-FR" dirty="0" smtClean="0"/>
              <a:t>Le deuxième cycle a lieu à la sortie des gaz chauds de la turbine à gaz (2). Ces gaz sont injectés dans une chaudière de récupération (6) puis sont ensuite évacués dans l’atmosphère par la cheminée. Leur composition est de l’ordre de 86% d’air, 9% de vapeur d’eau et 4% de CO2. La vapeur produite dans cette chaudière est utilisée dans une turbine à vapeur (8), elle-même couplée à l’axe de l’alternateur (3). La vapeur, après avoir restitué son énergie, est envoyée dans un condenseur (9) pour repartir ensuite vers la chaudière de récupération sous forme d’eau (10). Puis cette eau sera de nouveau vaporisée. </a:t>
            </a:r>
            <a:endParaRPr lang="fr-FR" dirty="0"/>
          </a:p>
        </p:txBody>
      </p:sp>
      <p:sp>
        <p:nvSpPr>
          <p:cNvPr id="4" name="Espace réservé du numéro de diapositive 3"/>
          <p:cNvSpPr>
            <a:spLocks noGrp="1"/>
          </p:cNvSpPr>
          <p:nvPr>
            <p:ph type="sldNum" sz="quarter" idx="10"/>
          </p:nvPr>
        </p:nvSpPr>
        <p:spPr/>
        <p:txBody>
          <a:bodyPr/>
          <a:lstStyle/>
          <a:p>
            <a:fld id="{AF69EA18-97CA-4DFB-8718-5A930961F79B}" type="slidenum">
              <a:rPr lang="fr-FR" smtClean="0"/>
              <a:pPr/>
              <a:t>13</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eaLnBrk="1" hangingPunct="1">
              <a:defRPr/>
            </a:pPr>
            <a:r>
              <a:rPr lang="fr-CA" sz="1200" dirty="0" smtClean="0">
                <a:solidFill>
                  <a:schemeClr val="bg1"/>
                </a:solidFill>
                <a:latin typeface="Times New Roman" panose="02020603050405020304" pitchFamily="18" charset="0"/>
                <a:cs typeface="Times New Roman" panose="02020603050405020304" pitchFamily="18" charset="0"/>
              </a:rPr>
              <a:t>Dans notre cas, nous avons porté notre choix sur l'automate programmable industriel « SIMATIC S7-300 » fabriqué par la firme SIEMENS. Ce choix est justifié par les capacités de SIMATIC S7-300 à gérer un grand nombre d'entrées/sorties et d’exécuter des instructions à grande vitesse. </a:t>
            </a:r>
            <a:endParaRPr lang="fr-FR" altLang="fr-FR" sz="1200" dirty="0" smtClean="0">
              <a:solidFill>
                <a:schemeClr val="bg1"/>
              </a:solidFill>
              <a:latin typeface="Times New Roman" panose="02020603050405020304" pitchFamily="18" charset="0"/>
              <a:cs typeface="Times New Roman" panose="02020603050405020304" pitchFamily="18" charset="0"/>
            </a:endParaRPr>
          </a:p>
          <a:p>
            <a:pPr eaLnBrk="1" hangingPunct="1">
              <a:defRPr/>
            </a:pPr>
            <a:r>
              <a:rPr lang="fr-FR" altLang="fr-FR" sz="1200" dirty="0" smtClean="0">
                <a:solidFill>
                  <a:schemeClr val="bg1"/>
                </a:solidFill>
                <a:latin typeface="Times New Roman" panose="02020603050405020304" pitchFamily="18" charset="0"/>
                <a:cs typeface="Times New Roman" panose="02020603050405020304" pitchFamily="18" charset="0"/>
              </a:rPr>
              <a:t>La </a:t>
            </a:r>
            <a:r>
              <a:rPr lang="fr-FR" altLang="fr-FR" sz="1200" dirty="0" smtClean="0">
                <a:solidFill>
                  <a:schemeClr val="bg1"/>
                </a:solidFill>
                <a:latin typeface="Times New Roman" panose="02020603050405020304" pitchFamily="18" charset="0"/>
                <a:cs typeface="Times New Roman" panose="02020603050405020304" pitchFamily="18" charset="0"/>
              </a:rPr>
              <a:t>turbine</a:t>
            </a:r>
            <a:r>
              <a:rPr lang="fr-FR" altLang="fr-FR" sz="1200" baseline="0" dirty="0" smtClean="0">
                <a:solidFill>
                  <a:schemeClr val="bg1"/>
                </a:solidFill>
                <a:latin typeface="Times New Roman" panose="02020603050405020304" pitchFamily="18" charset="0"/>
                <a:cs typeface="Times New Roman" panose="02020603050405020304" pitchFamily="18" charset="0"/>
              </a:rPr>
              <a:t> à gaz </a:t>
            </a:r>
            <a:r>
              <a:rPr lang="fr-FR" altLang="fr-FR" sz="1200" dirty="0" smtClean="0">
                <a:solidFill>
                  <a:schemeClr val="bg1"/>
                </a:solidFill>
                <a:latin typeface="Times New Roman" panose="02020603050405020304" pitchFamily="18" charset="0"/>
                <a:cs typeface="Times New Roman" panose="02020603050405020304" pitchFamily="18" charset="0"/>
              </a:rPr>
              <a:t> </a:t>
            </a:r>
            <a:r>
              <a:rPr lang="fr-FR" altLang="fr-FR" sz="1200" dirty="0" smtClean="0">
                <a:solidFill>
                  <a:schemeClr val="bg1"/>
                </a:solidFill>
                <a:latin typeface="Times New Roman" panose="02020603050405020304" pitchFamily="18" charset="0"/>
                <a:cs typeface="Times New Roman" panose="02020603050405020304" pitchFamily="18" charset="0"/>
              </a:rPr>
              <a:t>étudie est un automatisme logique dont les entrées/sorties sont de nature tout ou rien (TOR</a:t>
            </a:r>
            <a:r>
              <a:rPr lang="fr-FR" altLang="fr-FR" sz="1200" dirty="0" smtClean="0">
                <a:solidFill>
                  <a:schemeClr val="bg1"/>
                </a:solidFill>
                <a:latin typeface="Times New Roman" panose="02020603050405020304" pitchFamily="18" charset="0"/>
                <a:cs typeface="Times New Roman" panose="02020603050405020304" pitchFamily="18" charset="0"/>
              </a:rPr>
              <a:t>)</a:t>
            </a:r>
            <a:r>
              <a:rPr lang="fr-FR" altLang="fr-FR" sz="1200" baseline="0" dirty="0" smtClean="0">
                <a:solidFill>
                  <a:schemeClr val="bg1"/>
                </a:solidFill>
                <a:latin typeface="Times New Roman" panose="02020603050405020304" pitchFamily="18" charset="0"/>
                <a:cs typeface="Times New Roman" panose="02020603050405020304" pitchFamily="18" charset="0"/>
              </a:rPr>
              <a:t> et analogique </a:t>
            </a:r>
            <a:endParaRPr lang="fr-FR" dirty="0"/>
          </a:p>
        </p:txBody>
      </p:sp>
      <p:sp>
        <p:nvSpPr>
          <p:cNvPr id="4" name="Espace réservé du numéro de diapositive 3"/>
          <p:cNvSpPr>
            <a:spLocks noGrp="1"/>
          </p:cNvSpPr>
          <p:nvPr>
            <p:ph type="sldNum" sz="quarter" idx="10"/>
          </p:nvPr>
        </p:nvSpPr>
        <p:spPr/>
        <p:txBody>
          <a:bodyPr/>
          <a:lstStyle/>
          <a:p>
            <a:fld id="{AF69EA18-97CA-4DFB-8718-5A930961F79B}" type="slidenum">
              <a:rPr lang="fr-FR" smtClean="0"/>
              <a:pPr/>
              <a:t>18</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CAE395-F065-4587-9790-9E1AB3E8A0FD}" type="slidenum">
              <a:rPr lang="fr-FR"/>
              <a:pPr/>
              <a:t>32</a:t>
            </a:fld>
            <a:endParaRPr lang="fr-FR"/>
          </a:p>
        </p:txBody>
      </p:sp>
      <p:sp>
        <p:nvSpPr>
          <p:cNvPr id="275458" name="Rectangle 2"/>
          <p:cNvSpPr>
            <a:spLocks noGrp="1" noRot="1" noChangeAspect="1" noChangeArrowheads="1" noTextEdit="1"/>
          </p:cNvSpPr>
          <p:nvPr>
            <p:ph type="sldImg"/>
          </p:nvPr>
        </p:nvSpPr>
        <p:spPr>
          <a:ln/>
        </p:spPr>
      </p:sp>
      <p:sp>
        <p:nvSpPr>
          <p:cNvPr id="27545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xmlns="" val="900397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grpSp>
        <p:nvGrpSpPr>
          <p:cNvPr id="2" name="Group 2"/>
          <p:cNvGrpSpPr>
            <a:grpSpLocks/>
          </p:cNvGrpSpPr>
          <p:nvPr/>
        </p:nvGrpSpPr>
        <p:grpSpPr bwMode="auto">
          <a:xfrm>
            <a:off x="0" y="3902075"/>
            <a:ext cx="3402013" cy="2949575"/>
            <a:chOff x="0" y="2458"/>
            <a:chExt cx="2142" cy="1858"/>
          </a:xfrm>
        </p:grpSpPr>
        <p:sp>
          <p:nvSpPr>
            <p:cNvPr id="93187"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3188"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endParaRPr lang="fr-FR"/>
            </a:p>
          </p:txBody>
        </p:sp>
        <p:sp>
          <p:nvSpPr>
            <p:cNvPr id="93189"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3190"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3191"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endParaRPr lang="fr-FR"/>
            </a:p>
          </p:txBody>
        </p:sp>
        <p:sp>
          <p:nvSpPr>
            <p:cNvPr id="93192"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w="9525">
              <a:noFill/>
              <a:round/>
              <a:headEnd/>
              <a:tailEnd/>
            </a:ln>
            <a:effectLst/>
          </p:spPr>
          <p:txBody>
            <a:bodyPr/>
            <a:lstStyle/>
            <a:p>
              <a:endParaRPr lang="fr-FR"/>
            </a:p>
          </p:txBody>
        </p:sp>
        <p:sp>
          <p:nvSpPr>
            <p:cNvPr id="93193"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endParaRPr lang="fr-FR"/>
            </a:p>
          </p:txBody>
        </p:sp>
      </p:grpSp>
      <p:sp>
        <p:nvSpPr>
          <p:cNvPr id="93194" name="Rectangle 10"/>
          <p:cNvSpPr>
            <a:spLocks noGrp="1" noChangeArrowheads="1"/>
          </p:cNvSpPr>
          <p:nvPr>
            <p:ph type="ctrTitle" sz="quarter"/>
          </p:nvPr>
        </p:nvSpPr>
        <p:spPr>
          <a:xfrm>
            <a:off x="685800" y="1873250"/>
            <a:ext cx="7772400" cy="1555750"/>
          </a:xfrm>
        </p:spPr>
        <p:txBody>
          <a:bodyPr/>
          <a:lstStyle>
            <a:lvl1pPr>
              <a:defRPr sz="4800"/>
            </a:lvl1pPr>
          </a:lstStyle>
          <a:p>
            <a:r>
              <a:rPr lang="fr-FR" smtClean="0"/>
              <a:t>Cliquez pour modifier le style du titre</a:t>
            </a:r>
            <a:endParaRPr lang="fr-FR"/>
          </a:p>
        </p:txBody>
      </p:sp>
      <p:sp>
        <p:nvSpPr>
          <p:cNvPr id="93195"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fr-FR" smtClean="0"/>
              <a:t>Cliquez pour modifier le style des sous-titres du masque</a:t>
            </a:r>
            <a:endParaRPr lang="fr-FR"/>
          </a:p>
        </p:txBody>
      </p:sp>
      <p:sp>
        <p:nvSpPr>
          <p:cNvPr id="93196" name="Rectangle 12"/>
          <p:cNvSpPr>
            <a:spLocks noGrp="1" noChangeArrowheads="1"/>
          </p:cNvSpPr>
          <p:nvPr>
            <p:ph type="dt" sz="quarter" idx="2"/>
          </p:nvPr>
        </p:nvSpPr>
        <p:spPr/>
        <p:txBody>
          <a:bodyPr/>
          <a:lstStyle>
            <a:lvl1pPr>
              <a:defRPr/>
            </a:lvl1pPr>
          </a:lstStyle>
          <a:p>
            <a:endParaRPr lang="fr-FR"/>
          </a:p>
        </p:txBody>
      </p:sp>
      <p:sp>
        <p:nvSpPr>
          <p:cNvPr id="93197" name="Rectangle 13"/>
          <p:cNvSpPr>
            <a:spLocks noGrp="1" noChangeArrowheads="1"/>
          </p:cNvSpPr>
          <p:nvPr>
            <p:ph type="ftr" sz="quarter" idx="3"/>
          </p:nvPr>
        </p:nvSpPr>
        <p:spPr/>
        <p:txBody>
          <a:bodyPr/>
          <a:lstStyle>
            <a:lvl1pPr>
              <a:defRPr/>
            </a:lvl1pPr>
          </a:lstStyle>
          <a:p>
            <a:endParaRPr lang="fr-FR"/>
          </a:p>
        </p:txBody>
      </p:sp>
      <p:sp>
        <p:nvSpPr>
          <p:cNvPr id="93198" name="Rectangle 14"/>
          <p:cNvSpPr>
            <a:spLocks noGrp="1" noChangeArrowheads="1"/>
          </p:cNvSpPr>
          <p:nvPr>
            <p:ph type="sldNum" sz="quarter" idx="4"/>
          </p:nvPr>
        </p:nvSpPr>
        <p:spPr/>
        <p:txBody>
          <a:bodyPr/>
          <a:lstStyle>
            <a:lvl1pPr>
              <a:defRPr/>
            </a:lvl1pPr>
          </a:lstStyle>
          <a:p>
            <a:fld id="{2D96E641-B7DA-415F-843D-181ED148D252}" type="slidenum">
              <a:rPr lang="fr-FR" smtClean="0"/>
              <a:pPr/>
              <a:t>‹N°›</a:t>
            </a:fld>
            <a:endParaRPr lang="fr-FR"/>
          </a:p>
        </p:txBody>
      </p:sp>
    </p:spTree>
  </p:cSld>
  <p:clrMapOvr>
    <a:masterClrMapping/>
  </p:clrMapOvr>
  <p:transition spd="slow">
    <p:cut/>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8D45AE91-E943-44C4-B0F3-D2C0D89DB456}" type="slidenum">
              <a:rPr lang="fr-FR" smtClean="0"/>
              <a:pPr/>
              <a:t>‹N°›</a:t>
            </a:fld>
            <a:endParaRPr lang="fr-FR"/>
          </a:p>
        </p:txBody>
      </p:sp>
    </p:spTree>
  </p:cSld>
  <p:clrMapOvr>
    <a:masterClrMapping/>
  </p:clrMapOvr>
  <p:transition spd="slow">
    <p:cu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7813"/>
            <a:ext cx="2057400" cy="5853112"/>
          </a:xfrm>
        </p:spPr>
        <p:txBody>
          <a:bodyPr vert="eaVert"/>
          <a:lstStyle/>
          <a:p>
            <a:r>
              <a:rPr lang="fr-FR" smtClean="0"/>
              <a:t>Cliquez pour modifier le style du titre</a:t>
            </a:r>
            <a:endParaRPr lang="fr-FR"/>
          </a:p>
        </p:txBody>
      </p:sp>
      <p:sp>
        <p:nvSpPr>
          <p:cNvPr id="3" name="Espace réservé du texte vertical 2"/>
          <p:cNvSpPr>
            <a:spLocks noGrp="1"/>
          </p:cNvSpPr>
          <p:nvPr>
            <p:ph type="body" orient="vert" idx="1"/>
          </p:nvPr>
        </p:nvSpPr>
        <p:spPr>
          <a:xfrm>
            <a:off x="457200" y="277813"/>
            <a:ext cx="6019800" cy="5853112"/>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0669203D-F3DB-4403-A617-96B3E237915F}" type="slidenum">
              <a:rPr lang="fr-FR" smtClean="0"/>
              <a:pPr/>
              <a:t>‹N°›</a:t>
            </a:fld>
            <a:endParaRPr lang="fr-FR"/>
          </a:p>
        </p:txBody>
      </p:sp>
    </p:spTree>
  </p:cSld>
  <p:clrMapOvr>
    <a:masterClrMapping/>
  </p:clrMapOvr>
  <p:transition spd="slow">
    <p:cu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re et tableau">
    <p:spTree>
      <p:nvGrpSpPr>
        <p:cNvPr id="1" name=""/>
        <p:cNvGrpSpPr/>
        <p:nvPr/>
      </p:nvGrpSpPr>
      <p:grpSpPr>
        <a:xfrm>
          <a:off x="0" y="0"/>
          <a:ext cx="0" cy="0"/>
          <a:chOff x="0" y="0"/>
          <a:chExt cx="0" cy="0"/>
        </a:xfrm>
      </p:grpSpPr>
      <p:sp>
        <p:nvSpPr>
          <p:cNvPr id="2" name="Titre 1"/>
          <p:cNvSpPr>
            <a:spLocks noGrp="1"/>
          </p:cNvSpPr>
          <p:nvPr>
            <p:ph type="title"/>
          </p:nvPr>
        </p:nvSpPr>
        <p:spPr>
          <a:xfrm>
            <a:off x="457200" y="277813"/>
            <a:ext cx="8229600" cy="1139825"/>
          </a:xfrm>
        </p:spPr>
        <p:txBody>
          <a:bodyPr/>
          <a:lstStyle/>
          <a:p>
            <a:r>
              <a:rPr lang="fr-FR" smtClean="0"/>
              <a:t>Cliquez pour modifier le style du titre</a:t>
            </a:r>
            <a:endParaRPr lang="fr-FR"/>
          </a:p>
        </p:txBody>
      </p:sp>
      <p:sp>
        <p:nvSpPr>
          <p:cNvPr id="3" name="Espace réservé du tableau 2"/>
          <p:cNvSpPr>
            <a:spLocks noGrp="1"/>
          </p:cNvSpPr>
          <p:nvPr>
            <p:ph type="tbl" idx="1"/>
          </p:nvPr>
        </p:nvSpPr>
        <p:spPr>
          <a:xfrm>
            <a:off x="457200" y="1600200"/>
            <a:ext cx="8229600" cy="4530725"/>
          </a:xfrm>
        </p:spPr>
        <p:txBody>
          <a:bodyPr/>
          <a:lstStyle/>
          <a:p>
            <a:r>
              <a:rPr lang="fr-FR" smtClean="0"/>
              <a:t>Cliquez sur l'icône pour ajouter un tableau</a:t>
            </a:r>
            <a:endParaRPr lang="fr-FR"/>
          </a:p>
        </p:txBody>
      </p:sp>
      <p:sp>
        <p:nvSpPr>
          <p:cNvPr id="4" name="Espace réservé de la date 3"/>
          <p:cNvSpPr>
            <a:spLocks noGrp="1"/>
          </p:cNvSpPr>
          <p:nvPr>
            <p:ph type="dt" sz="half" idx="10"/>
          </p:nvPr>
        </p:nvSpPr>
        <p:spPr>
          <a:xfrm>
            <a:off x="457200" y="6248400"/>
            <a:ext cx="2133600" cy="457200"/>
          </a:xfrm>
        </p:spPr>
        <p:txBody>
          <a:bodyPr/>
          <a:lstStyle>
            <a:lvl1pPr>
              <a:defRPr/>
            </a:lvl1pPr>
          </a:lstStyle>
          <a:p>
            <a:endParaRPr lang="fr-FR"/>
          </a:p>
        </p:txBody>
      </p:sp>
      <p:sp>
        <p:nvSpPr>
          <p:cNvPr id="5" name="Espace réservé du pied de page 4"/>
          <p:cNvSpPr>
            <a:spLocks noGrp="1"/>
          </p:cNvSpPr>
          <p:nvPr>
            <p:ph type="ftr" sz="quarter" idx="11"/>
          </p:nvPr>
        </p:nvSpPr>
        <p:spPr>
          <a:xfrm>
            <a:off x="3124200" y="6248400"/>
            <a:ext cx="2895600" cy="457200"/>
          </a:xfrm>
        </p:spPr>
        <p:txBody>
          <a:bodyPr/>
          <a:lstStyle>
            <a:lvl1pPr>
              <a:defRPr/>
            </a:lvl1pPr>
          </a:lstStyle>
          <a:p>
            <a:endParaRPr lang="fr-FR"/>
          </a:p>
        </p:txBody>
      </p:sp>
      <p:sp>
        <p:nvSpPr>
          <p:cNvPr id="6" name="Espace réservé du numéro de diapositive 5"/>
          <p:cNvSpPr>
            <a:spLocks noGrp="1"/>
          </p:cNvSpPr>
          <p:nvPr>
            <p:ph type="sldNum" sz="quarter" idx="12"/>
          </p:nvPr>
        </p:nvSpPr>
        <p:spPr>
          <a:xfrm>
            <a:off x="6553200" y="6248400"/>
            <a:ext cx="2133600" cy="457200"/>
          </a:xfrm>
        </p:spPr>
        <p:txBody>
          <a:bodyPr/>
          <a:lstStyle>
            <a:lvl1pPr>
              <a:defRPr/>
            </a:lvl1pPr>
          </a:lstStyle>
          <a:p>
            <a:fld id="{CA293BAB-F9EA-4399-81EE-9450A5F03C8E}" type="slidenum">
              <a:rPr lang="fr-FR" smtClean="0"/>
              <a:pPr/>
              <a:t>‹N°›</a:t>
            </a:fld>
            <a:endParaRPr lang="fr-FR"/>
          </a:p>
        </p:txBody>
      </p:sp>
    </p:spTree>
  </p:cSld>
  <p:clrMapOvr>
    <a:masterClrMapping/>
  </p:clrMapOvr>
  <p:transition spd="slow">
    <p:cu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u">
    <p:spTree>
      <p:nvGrpSpPr>
        <p:cNvPr id="1" name=""/>
        <p:cNvGrpSpPr/>
        <p:nvPr/>
      </p:nvGrpSpPr>
      <p:grpSpPr>
        <a:xfrm>
          <a:off x="0" y="0"/>
          <a:ext cx="0" cy="0"/>
          <a:chOff x="0" y="0"/>
          <a:chExt cx="0" cy="0"/>
        </a:xfrm>
      </p:grpSpPr>
      <p:sp>
        <p:nvSpPr>
          <p:cNvPr id="2" name="Espace réservé du contenu 1"/>
          <p:cNvSpPr>
            <a:spLocks noGrp="1"/>
          </p:cNvSpPr>
          <p:nvPr>
            <p:ph/>
          </p:nvPr>
        </p:nvSpPr>
        <p:spPr>
          <a:xfrm>
            <a:off x="457200" y="277813"/>
            <a:ext cx="8229600" cy="5853112"/>
          </a:xfrm>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3" name="Espace réservé de la date 2"/>
          <p:cNvSpPr>
            <a:spLocks noGrp="1"/>
          </p:cNvSpPr>
          <p:nvPr>
            <p:ph type="dt" sz="half" idx="10"/>
          </p:nvPr>
        </p:nvSpPr>
        <p:spPr>
          <a:xfrm>
            <a:off x="457200" y="6248400"/>
            <a:ext cx="2133600" cy="457200"/>
          </a:xfrm>
        </p:spPr>
        <p:txBody>
          <a:bodyPr/>
          <a:lstStyle>
            <a:lvl1pPr>
              <a:defRPr/>
            </a:lvl1pPr>
          </a:lstStyle>
          <a:p>
            <a:endParaRPr lang="fr-FR"/>
          </a:p>
        </p:txBody>
      </p:sp>
      <p:sp>
        <p:nvSpPr>
          <p:cNvPr id="4" name="Espace réservé du pied de page 3"/>
          <p:cNvSpPr>
            <a:spLocks noGrp="1"/>
          </p:cNvSpPr>
          <p:nvPr>
            <p:ph type="ftr" sz="quarter" idx="11"/>
          </p:nvPr>
        </p:nvSpPr>
        <p:spPr>
          <a:xfrm>
            <a:off x="3124200" y="6248400"/>
            <a:ext cx="2895600" cy="457200"/>
          </a:xfrm>
        </p:spPr>
        <p:txBody>
          <a:bodyPr/>
          <a:lstStyle>
            <a:lvl1pPr>
              <a:defRPr/>
            </a:lvl1pPr>
          </a:lstStyle>
          <a:p>
            <a:endParaRPr lang="fr-FR"/>
          </a:p>
        </p:txBody>
      </p:sp>
      <p:sp>
        <p:nvSpPr>
          <p:cNvPr id="5" name="Espace réservé du numéro de diapositive 4"/>
          <p:cNvSpPr>
            <a:spLocks noGrp="1"/>
          </p:cNvSpPr>
          <p:nvPr>
            <p:ph type="sldNum" sz="quarter" idx="12"/>
          </p:nvPr>
        </p:nvSpPr>
        <p:spPr>
          <a:xfrm>
            <a:off x="6553200" y="6248400"/>
            <a:ext cx="2133600" cy="457200"/>
          </a:xfrm>
        </p:spPr>
        <p:txBody>
          <a:bodyPr/>
          <a:lstStyle>
            <a:lvl1pPr>
              <a:defRPr/>
            </a:lvl1pPr>
          </a:lstStyle>
          <a:p>
            <a:fld id="{DA95AA52-DA95-420D-A197-1EF064AA7276}" type="slidenum">
              <a:rPr lang="fr-FR" smtClean="0"/>
              <a:pPr/>
              <a:t>‹N°›</a:t>
            </a:fld>
            <a:endParaRPr lang="fr-FR"/>
          </a:p>
        </p:txBody>
      </p:sp>
    </p:spTree>
  </p:cSld>
  <p:clrMapOvr>
    <a:masterClrMapping/>
  </p:clrMapOvr>
  <p:transition spd="slow">
    <p:cu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108E9614-A408-4D2F-B37A-546026452767}" type="slidenum">
              <a:rPr lang="fr-FR" smtClean="0"/>
              <a:pPr/>
              <a:t>‹N°›</a:t>
            </a:fld>
            <a:endParaRPr lang="fr-FR"/>
          </a:p>
        </p:txBody>
      </p:sp>
    </p:spTree>
  </p:cSld>
  <p:clrMapOvr>
    <a:masterClrMapping/>
  </p:clrMapOvr>
  <p:transition spd="slow">
    <p:cu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FR"/>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lvl1pPr>
              <a:defRPr/>
            </a:lvl1pPr>
          </a:lstStyle>
          <a:p>
            <a:endParaRPr lang="fr-FR"/>
          </a:p>
        </p:txBody>
      </p:sp>
      <p:sp>
        <p:nvSpPr>
          <p:cNvPr id="5" name="Espace réservé du pied de page 4"/>
          <p:cNvSpPr>
            <a:spLocks noGrp="1"/>
          </p:cNvSpPr>
          <p:nvPr>
            <p:ph type="ftr" sz="quarter" idx="11"/>
          </p:nvPr>
        </p:nvSpPr>
        <p:spPr/>
        <p:txBody>
          <a:bodyPr/>
          <a:lstStyle>
            <a:lvl1pPr>
              <a:defRPr/>
            </a:lvl1pPr>
          </a:lstStyle>
          <a:p>
            <a:endParaRPr lang="fr-FR"/>
          </a:p>
        </p:txBody>
      </p:sp>
      <p:sp>
        <p:nvSpPr>
          <p:cNvPr id="6" name="Espace réservé du numéro de diapositive 5"/>
          <p:cNvSpPr>
            <a:spLocks noGrp="1"/>
          </p:cNvSpPr>
          <p:nvPr>
            <p:ph type="sldNum" sz="quarter" idx="12"/>
          </p:nvPr>
        </p:nvSpPr>
        <p:spPr/>
        <p:txBody>
          <a:bodyPr/>
          <a:lstStyle>
            <a:lvl1pPr>
              <a:defRPr/>
            </a:lvl1pPr>
          </a:lstStyle>
          <a:p>
            <a:fld id="{3A8DE66A-C3BF-40A7-AD57-0E9180611FFD}" type="slidenum">
              <a:rPr lang="fr-FR" smtClean="0"/>
              <a:pPr/>
              <a:t>‹N°›</a:t>
            </a:fld>
            <a:endParaRPr lang="fr-FR"/>
          </a:p>
        </p:txBody>
      </p:sp>
    </p:spTree>
  </p:cSld>
  <p:clrMapOvr>
    <a:masterClrMapping/>
  </p:clrMapOvr>
  <p:transition spd="slow">
    <p:cu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u contenu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06DC5118-2AB9-406F-82B9-F5AC0099B1D6}" type="slidenum">
              <a:rPr lang="fr-FR" smtClean="0"/>
              <a:pPr/>
              <a:t>‹N°›</a:t>
            </a:fld>
            <a:endParaRPr lang="fr-FR"/>
          </a:p>
        </p:txBody>
      </p:sp>
    </p:spTree>
  </p:cSld>
  <p:clrMapOvr>
    <a:masterClrMapping/>
  </p:clrMapOvr>
  <p:transition spd="slow">
    <p:cu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lvl1pPr>
              <a:defRPr/>
            </a:lvl1pPr>
          </a:lstStyle>
          <a:p>
            <a:endParaRPr lang="fr-FR"/>
          </a:p>
        </p:txBody>
      </p:sp>
      <p:sp>
        <p:nvSpPr>
          <p:cNvPr id="8" name="Espace réservé du pied de page 7"/>
          <p:cNvSpPr>
            <a:spLocks noGrp="1"/>
          </p:cNvSpPr>
          <p:nvPr>
            <p:ph type="ftr" sz="quarter" idx="11"/>
          </p:nvPr>
        </p:nvSpPr>
        <p:spPr/>
        <p:txBody>
          <a:bodyPr/>
          <a:lstStyle>
            <a:lvl1pPr>
              <a:defRPr/>
            </a:lvl1pPr>
          </a:lstStyle>
          <a:p>
            <a:endParaRPr lang="fr-FR"/>
          </a:p>
        </p:txBody>
      </p:sp>
      <p:sp>
        <p:nvSpPr>
          <p:cNvPr id="9" name="Espace réservé du numéro de diapositive 8"/>
          <p:cNvSpPr>
            <a:spLocks noGrp="1"/>
          </p:cNvSpPr>
          <p:nvPr>
            <p:ph type="sldNum" sz="quarter" idx="12"/>
          </p:nvPr>
        </p:nvSpPr>
        <p:spPr/>
        <p:txBody>
          <a:bodyPr/>
          <a:lstStyle>
            <a:lvl1pPr>
              <a:defRPr/>
            </a:lvl1pPr>
          </a:lstStyle>
          <a:p>
            <a:fld id="{A08B8D1D-8DA7-4495-BB89-D58F8F16E6EC}" type="slidenum">
              <a:rPr lang="fr-FR" smtClean="0"/>
              <a:pPr/>
              <a:t>‹N°›</a:t>
            </a:fld>
            <a:endParaRPr lang="fr-FR"/>
          </a:p>
        </p:txBody>
      </p:sp>
    </p:spTree>
  </p:cSld>
  <p:clrMapOvr>
    <a:masterClrMapping/>
  </p:clrMapOvr>
  <p:transition spd="slow">
    <p:cu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FR"/>
          </a:p>
        </p:txBody>
      </p:sp>
      <p:sp>
        <p:nvSpPr>
          <p:cNvPr id="3" name="Espace réservé de la date 2"/>
          <p:cNvSpPr>
            <a:spLocks noGrp="1"/>
          </p:cNvSpPr>
          <p:nvPr>
            <p:ph type="dt" sz="half" idx="10"/>
          </p:nvPr>
        </p:nvSpPr>
        <p:spPr/>
        <p:txBody>
          <a:bodyPr/>
          <a:lstStyle>
            <a:lvl1pPr>
              <a:defRPr/>
            </a:lvl1pPr>
          </a:lstStyle>
          <a:p>
            <a:endParaRPr lang="fr-FR"/>
          </a:p>
        </p:txBody>
      </p:sp>
      <p:sp>
        <p:nvSpPr>
          <p:cNvPr id="4" name="Espace réservé du pied de page 3"/>
          <p:cNvSpPr>
            <a:spLocks noGrp="1"/>
          </p:cNvSpPr>
          <p:nvPr>
            <p:ph type="ftr" sz="quarter" idx="11"/>
          </p:nvPr>
        </p:nvSpPr>
        <p:spPr/>
        <p:txBody>
          <a:bodyPr/>
          <a:lstStyle>
            <a:lvl1pPr>
              <a:defRPr/>
            </a:lvl1pPr>
          </a:lstStyle>
          <a:p>
            <a:endParaRPr lang="fr-FR"/>
          </a:p>
        </p:txBody>
      </p:sp>
      <p:sp>
        <p:nvSpPr>
          <p:cNvPr id="5" name="Espace réservé du numéro de diapositive 4"/>
          <p:cNvSpPr>
            <a:spLocks noGrp="1"/>
          </p:cNvSpPr>
          <p:nvPr>
            <p:ph type="sldNum" sz="quarter" idx="12"/>
          </p:nvPr>
        </p:nvSpPr>
        <p:spPr/>
        <p:txBody>
          <a:bodyPr/>
          <a:lstStyle>
            <a:lvl1pPr>
              <a:defRPr/>
            </a:lvl1pPr>
          </a:lstStyle>
          <a:p>
            <a:fld id="{5BD60909-819F-4D93-86BE-7DA661141001}" type="slidenum">
              <a:rPr lang="fr-FR" smtClean="0"/>
              <a:pPr/>
              <a:t>‹N°›</a:t>
            </a:fld>
            <a:endParaRPr lang="fr-FR"/>
          </a:p>
        </p:txBody>
      </p:sp>
    </p:spTree>
  </p:cSld>
  <p:clrMapOvr>
    <a:masterClrMapping/>
  </p:clrMapOvr>
  <p:transition spd="slow">
    <p:cu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endParaRPr lang="fr-FR"/>
          </a:p>
        </p:txBody>
      </p:sp>
      <p:sp>
        <p:nvSpPr>
          <p:cNvPr id="3" name="Espace réservé du pied de page 2"/>
          <p:cNvSpPr>
            <a:spLocks noGrp="1"/>
          </p:cNvSpPr>
          <p:nvPr>
            <p:ph type="ftr" sz="quarter" idx="11"/>
          </p:nvPr>
        </p:nvSpPr>
        <p:spPr/>
        <p:txBody>
          <a:bodyPr/>
          <a:lstStyle>
            <a:lvl1pPr>
              <a:defRPr/>
            </a:lvl1pPr>
          </a:lstStyle>
          <a:p>
            <a:endParaRPr lang="fr-FR"/>
          </a:p>
        </p:txBody>
      </p:sp>
      <p:sp>
        <p:nvSpPr>
          <p:cNvPr id="4" name="Espace réservé du numéro de diapositive 3"/>
          <p:cNvSpPr>
            <a:spLocks noGrp="1"/>
          </p:cNvSpPr>
          <p:nvPr>
            <p:ph type="sldNum" sz="quarter" idx="12"/>
          </p:nvPr>
        </p:nvSpPr>
        <p:spPr/>
        <p:txBody>
          <a:bodyPr/>
          <a:lstStyle>
            <a:lvl1pPr>
              <a:defRPr/>
            </a:lvl1pPr>
          </a:lstStyle>
          <a:p>
            <a:fld id="{751CB415-5FA7-446B-A498-80E69E4A69E9}" type="slidenum">
              <a:rPr lang="fr-FR" smtClean="0"/>
              <a:pPr/>
              <a:t>‹N°›</a:t>
            </a:fld>
            <a:endParaRPr lang="fr-FR"/>
          </a:p>
        </p:txBody>
      </p:sp>
    </p:spTree>
  </p:cSld>
  <p:clrMapOvr>
    <a:masterClrMapping/>
  </p:clrMapOvr>
  <p:transition spd="slow">
    <p:cu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FR"/>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45BBA5BF-E56A-41D9-A8F9-5544DA9C4076}" type="slidenum">
              <a:rPr lang="fr-FR" smtClean="0"/>
              <a:pPr/>
              <a:t>‹N°›</a:t>
            </a:fld>
            <a:endParaRPr lang="fr-FR"/>
          </a:p>
        </p:txBody>
      </p:sp>
    </p:spTree>
  </p:cSld>
  <p:clrMapOvr>
    <a:masterClrMapping/>
  </p:clrMapOvr>
  <p:transition spd="slow">
    <p:cu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fr-FR"/>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lvl1pPr>
              <a:defRPr/>
            </a:lvl1pPr>
          </a:lstStyle>
          <a:p>
            <a:endParaRPr lang="fr-FR"/>
          </a:p>
        </p:txBody>
      </p:sp>
      <p:sp>
        <p:nvSpPr>
          <p:cNvPr id="6" name="Espace réservé du pied de page 5"/>
          <p:cNvSpPr>
            <a:spLocks noGrp="1"/>
          </p:cNvSpPr>
          <p:nvPr>
            <p:ph type="ftr" sz="quarter" idx="11"/>
          </p:nvPr>
        </p:nvSpPr>
        <p:spPr/>
        <p:txBody>
          <a:bodyPr/>
          <a:lstStyle>
            <a:lvl1pPr>
              <a:defRPr/>
            </a:lvl1pPr>
          </a:lstStyle>
          <a:p>
            <a:endParaRPr lang="fr-FR"/>
          </a:p>
        </p:txBody>
      </p:sp>
      <p:sp>
        <p:nvSpPr>
          <p:cNvPr id="7" name="Espace réservé du numéro de diapositive 6"/>
          <p:cNvSpPr>
            <a:spLocks noGrp="1"/>
          </p:cNvSpPr>
          <p:nvPr>
            <p:ph type="sldNum" sz="quarter" idx="12"/>
          </p:nvPr>
        </p:nvSpPr>
        <p:spPr/>
        <p:txBody>
          <a:bodyPr/>
          <a:lstStyle>
            <a:lvl1pPr>
              <a:defRPr/>
            </a:lvl1pPr>
          </a:lstStyle>
          <a:p>
            <a:fld id="{C60BEDE2-66E0-4744-AF34-DB891832A3B8}" type="slidenum">
              <a:rPr lang="fr-FR" smtClean="0"/>
              <a:pPr/>
              <a:t>‹N°›</a:t>
            </a:fld>
            <a:endParaRPr lang="fr-FR"/>
          </a:p>
        </p:txBody>
      </p:sp>
    </p:spTree>
  </p:cSld>
  <p:clrMapOvr>
    <a:masterClrMapping/>
  </p:clrMapOvr>
  <p:transition spd="slow">
    <p:cu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p:cNvGrpSpPr>
            <a:grpSpLocks/>
          </p:cNvGrpSpPr>
          <p:nvPr/>
        </p:nvGrpSpPr>
        <p:grpSpPr bwMode="auto">
          <a:xfrm>
            <a:off x="0" y="3902075"/>
            <a:ext cx="3402013" cy="2949575"/>
            <a:chOff x="0" y="2458"/>
            <a:chExt cx="2142" cy="1858"/>
          </a:xfrm>
        </p:grpSpPr>
        <p:sp>
          <p:nvSpPr>
            <p:cNvPr id="92163" name="Freeform 3"/>
            <p:cNvSpPr>
              <a:spLocks/>
            </p:cNvSpPr>
            <p:nvPr/>
          </p:nvSpPr>
          <p:spPr bwMode="ltGray">
            <a:xfrm>
              <a:off x="0" y="2508"/>
              <a:ext cx="2142" cy="1804"/>
            </a:xfrm>
            <a:custGeom>
              <a:avLst/>
              <a:gdLst/>
              <a:ahLst/>
              <a:cxnLst>
                <a:cxn ang="0">
                  <a:pos x="329" y="66"/>
                </a:cxn>
                <a:cxn ang="0">
                  <a:pos x="161" y="30"/>
                </a:cxn>
                <a:cxn ang="0">
                  <a:pos x="0" y="0"/>
                </a:cxn>
                <a:cxn ang="0">
                  <a:pos x="0" y="12"/>
                </a:cxn>
                <a:cxn ang="0">
                  <a:pos x="161" y="42"/>
                </a:cxn>
                <a:cxn ang="0">
                  <a:pos x="323" y="78"/>
                </a:cxn>
                <a:cxn ang="0">
                  <a:pos x="556" y="150"/>
                </a:cxn>
                <a:cxn ang="0">
                  <a:pos x="777" y="245"/>
                </a:cxn>
                <a:cxn ang="0">
                  <a:pos x="993" y="365"/>
                </a:cxn>
                <a:cxn ang="0">
                  <a:pos x="1196" y="503"/>
                </a:cxn>
                <a:cxn ang="0">
                  <a:pos x="1381" y="653"/>
                </a:cxn>
                <a:cxn ang="0">
                  <a:pos x="1555" y="827"/>
                </a:cxn>
                <a:cxn ang="0">
                  <a:pos x="1710" y="1019"/>
                </a:cxn>
                <a:cxn ang="0">
                  <a:pos x="1854" y="1229"/>
                </a:cxn>
                <a:cxn ang="0">
                  <a:pos x="1937" y="1366"/>
                </a:cxn>
                <a:cxn ang="0">
                  <a:pos x="2009" y="1510"/>
                </a:cxn>
                <a:cxn ang="0">
                  <a:pos x="2069" y="1654"/>
                </a:cxn>
                <a:cxn ang="0">
                  <a:pos x="2123" y="1804"/>
                </a:cxn>
                <a:cxn ang="0">
                  <a:pos x="2135" y="1804"/>
                </a:cxn>
                <a:cxn ang="0">
                  <a:pos x="2081" y="1654"/>
                </a:cxn>
                <a:cxn ang="0">
                  <a:pos x="2021" y="1510"/>
                </a:cxn>
                <a:cxn ang="0">
                  <a:pos x="1949" y="1366"/>
                </a:cxn>
                <a:cxn ang="0">
                  <a:pos x="1866" y="1223"/>
                </a:cxn>
                <a:cxn ang="0">
                  <a:pos x="1722" y="1013"/>
                </a:cxn>
                <a:cxn ang="0">
                  <a:pos x="1561" y="821"/>
                </a:cxn>
                <a:cxn ang="0">
                  <a:pos x="1387" y="647"/>
                </a:cxn>
                <a:cxn ang="0">
                  <a:pos x="1202" y="491"/>
                </a:cxn>
                <a:cxn ang="0">
                  <a:pos x="999" y="353"/>
                </a:cxn>
                <a:cxn ang="0">
                  <a:pos x="783" y="239"/>
                </a:cxn>
                <a:cxn ang="0">
                  <a:pos x="562" y="138"/>
                </a:cxn>
                <a:cxn ang="0">
                  <a:pos x="329" y="66"/>
                </a:cxn>
                <a:cxn ang="0">
                  <a:pos x="329" y="66"/>
                </a:cxn>
              </a:cxnLst>
              <a:rect l="0" t="0" r="r" b="b"/>
              <a:pathLst>
                <a:path w="2135" h="1804">
                  <a:moveTo>
                    <a:pt x="329" y="66"/>
                  </a:moveTo>
                  <a:lnTo>
                    <a:pt x="161" y="30"/>
                  </a:lnTo>
                  <a:lnTo>
                    <a:pt x="0" y="0"/>
                  </a:lnTo>
                  <a:lnTo>
                    <a:pt x="0" y="12"/>
                  </a:lnTo>
                  <a:lnTo>
                    <a:pt x="161" y="42"/>
                  </a:lnTo>
                  <a:lnTo>
                    <a:pt x="323" y="78"/>
                  </a:lnTo>
                  <a:lnTo>
                    <a:pt x="556" y="150"/>
                  </a:lnTo>
                  <a:lnTo>
                    <a:pt x="777" y="245"/>
                  </a:lnTo>
                  <a:lnTo>
                    <a:pt x="993" y="365"/>
                  </a:lnTo>
                  <a:lnTo>
                    <a:pt x="1196" y="503"/>
                  </a:lnTo>
                  <a:lnTo>
                    <a:pt x="1381" y="653"/>
                  </a:lnTo>
                  <a:lnTo>
                    <a:pt x="1555" y="827"/>
                  </a:lnTo>
                  <a:lnTo>
                    <a:pt x="1710" y="1019"/>
                  </a:lnTo>
                  <a:lnTo>
                    <a:pt x="1854" y="1229"/>
                  </a:lnTo>
                  <a:lnTo>
                    <a:pt x="1937" y="1366"/>
                  </a:lnTo>
                  <a:lnTo>
                    <a:pt x="2009" y="1510"/>
                  </a:lnTo>
                  <a:lnTo>
                    <a:pt x="2069" y="1654"/>
                  </a:lnTo>
                  <a:lnTo>
                    <a:pt x="2123" y="1804"/>
                  </a:lnTo>
                  <a:lnTo>
                    <a:pt x="2135" y="1804"/>
                  </a:lnTo>
                  <a:lnTo>
                    <a:pt x="2081" y="1654"/>
                  </a:lnTo>
                  <a:lnTo>
                    <a:pt x="2021" y="1510"/>
                  </a:lnTo>
                  <a:lnTo>
                    <a:pt x="1949" y="1366"/>
                  </a:lnTo>
                  <a:lnTo>
                    <a:pt x="1866" y="1223"/>
                  </a:lnTo>
                  <a:lnTo>
                    <a:pt x="1722" y="1013"/>
                  </a:lnTo>
                  <a:lnTo>
                    <a:pt x="1561" y="821"/>
                  </a:lnTo>
                  <a:lnTo>
                    <a:pt x="1387" y="647"/>
                  </a:lnTo>
                  <a:lnTo>
                    <a:pt x="1202" y="491"/>
                  </a:lnTo>
                  <a:lnTo>
                    <a:pt x="999" y="353"/>
                  </a:lnTo>
                  <a:lnTo>
                    <a:pt x="783" y="239"/>
                  </a:lnTo>
                  <a:lnTo>
                    <a:pt x="562" y="138"/>
                  </a:lnTo>
                  <a:lnTo>
                    <a:pt x="329" y="66"/>
                  </a:lnTo>
                  <a:lnTo>
                    <a:pt x="329" y="66"/>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2164" name="Freeform 4"/>
            <p:cNvSpPr>
              <a:spLocks/>
            </p:cNvSpPr>
            <p:nvPr/>
          </p:nvSpPr>
          <p:spPr bwMode="hidden">
            <a:xfrm>
              <a:off x="0" y="2458"/>
              <a:ext cx="1854" cy="1858"/>
            </a:xfrm>
            <a:custGeom>
              <a:avLst/>
              <a:gdLst/>
              <a:ahLst/>
              <a:cxnLst>
                <a:cxn ang="0">
                  <a:pos x="1854" y="1858"/>
                </a:cxn>
                <a:cxn ang="0">
                  <a:pos x="0" y="1858"/>
                </a:cxn>
                <a:cxn ang="0">
                  <a:pos x="0" y="0"/>
                </a:cxn>
                <a:cxn ang="0">
                  <a:pos x="1854" y="1858"/>
                </a:cxn>
                <a:cxn ang="0">
                  <a:pos x="1854" y="1858"/>
                </a:cxn>
              </a:cxnLst>
              <a:rect l="0" t="0" r="r" b="b"/>
              <a:pathLst>
                <a:path w="1854" h="1858">
                  <a:moveTo>
                    <a:pt x="1854" y="1858"/>
                  </a:moveTo>
                  <a:lnTo>
                    <a:pt x="0" y="1858"/>
                  </a:lnTo>
                  <a:lnTo>
                    <a:pt x="0" y="0"/>
                  </a:lnTo>
                  <a:lnTo>
                    <a:pt x="1854" y="1858"/>
                  </a:lnTo>
                  <a:lnTo>
                    <a:pt x="1854" y="1858"/>
                  </a:lnTo>
                  <a:close/>
                </a:path>
              </a:pathLst>
            </a:custGeom>
            <a:gradFill rotWithShape="0">
              <a:gsLst>
                <a:gs pos="0">
                  <a:schemeClr val="bg2"/>
                </a:gs>
                <a:gs pos="50000">
                  <a:schemeClr val="bg1"/>
                </a:gs>
                <a:gs pos="100000">
                  <a:schemeClr val="bg2"/>
                </a:gs>
              </a:gsLst>
              <a:lin ang="18900000" scaled="1"/>
            </a:gradFill>
            <a:ln w="9525">
              <a:noFill/>
              <a:round/>
              <a:headEnd/>
              <a:tailEnd/>
            </a:ln>
          </p:spPr>
          <p:txBody>
            <a:bodyPr/>
            <a:lstStyle/>
            <a:p>
              <a:endParaRPr lang="fr-FR"/>
            </a:p>
          </p:txBody>
        </p:sp>
        <p:sp>
          <p:nvSpPr>
            <p:cNvPr id="92165" name="Freeform 5"/>
            <p:cNvSpPr>
              <a:spLocks/>
            </p:cNvSpPr>
            <p:nvPr/>
          </p:nvSpPr>
          <p:spPr bwMode="ltGray">
            <a:xfrm>
              <a:off x="0" y="2735"/>
              <a:ext cx="1745" cy="1577"/>
            </a:xfrm>
            <a:custGeom>
              <a:avLst/>
              <a:gdLst/>
              <a:ahLst/>
              <a:cxnLst>
                <a:cxn ang="0">
                  <a:pos x="1640" y="1377"/>
                </a:cxn>
                <a:cxn ang="0">
                  <a:pos x="1692" y="1479"/>
                </a:cxn>
                <a:cxn ang="0">
                  <a:pos x="1732" y="1577"/>
                </a:cxn>
                <a:cxn ang="0">
                  <a:pos x="1745" y="1577"/>
                </a:cxn>
                <a:cxn ang="0">
                  <a:pos x="1703" y="1469"/>
                </a:cxn>
                <a:cxn ang="0">
                  <a:pos x="1649" y="1367"/>
                </a:cxn>
                <a:cxn ang="0">
                  <a:pos x="1535" y="1157"/>
                </a:cxn>
                <a:cxn ang="0">
                  <a:pos x="1395" y="951"/>
                </a:cxn>
                <a:cxn ang="0">
                  <a:pos x="1236" y="756"/>
                </a:cxn>
                <a:cxn ang="0">
                  <a:pos x="1061" y="582"/>
                </a:cxn>
                <a:cxn ang="0">
                  <a:pos x="876" y="426"/>
                </a:cxn>
                <a:cxn ang="0">
                  <a:pos x="672" y="294"/>
                </a:cxn>
                <a:cxn ang="0">
                  <a:pos x="455" y="174"/>
                </a:cxn>
                <a:cxn ang="0">
                  <a:pos x="234" y="78"/>
                </a:cxn>
                <a:cxn ang="0">
                  <a:pos x="0" y="0"/>
                </a:cxn>
                <a:cxn ang="0">
                  <a:pos x="0" y="12"/>
                </a:cxn>
                <a:cxn ang="0">
                  <a:pos x="222" y="89"/>
                </a:cxn>
                <a:cxn ang="0">
                  <a:pos x="446" y="185"/>
                </a:cxn>
                <a:cxn ang="0">
                  <a:pos x="662" y="305"/>
                </a:cxn>
                <a:cxn ang="0">
                  <a:pos x="866" y="437"/>
                </a:cxn>
                <a:cxn ang="0">
                  <a:pos x="1052" y="593"/>
                </a:cxn>
                <a:cxn ang="0">
                  <a:pos x="1226" y="767"/>
                </a:cxn>
                <a:cxn ang="0">
                  <a:pos x="1385" y="960"/>
                </a:cxn>
                <a:cxn ang="0">
                  <a:pos x="1526" y="1167"/>
                </a:cxn>
                <a:cxn ang="0">
                  <a:pos x="1640" y="1377"/>
                </a:cxn>
              </a:cxnLst>
              <a:rect l="0" t="0" r="r" b="b"/>
              <a:pathLst>
                <a:path w="1745" h="1577">
                  <a:moveTo>
                    <a:pt x="1640" y="1377"/>
                  </a:moveTo>
                  <a:lnTo>
                    <a:pt x="1692" y="1479"/>
                  </a:lnTo>
                  <a:lnTo>
                    <a:pt x="1732" y="1577"/>
                  </a:lnTo>
                  <a:lnTo>
                    <a:pt x="1745" y="1577"/>
                  </a:lnTo>
                  <a:lnTo>
                    <a:pt x="1703" y="1469"/>
                  </a:lnTo>
                  <a:lnTo>
                    <a:pt x="1649" y="1367"/>
                  </a:lnTo>
                  <a:lnTo>
                    <a:pt x="1535" y="1157"/>
                  </a:lnTo>
                  <a:lnTo>
                    <a:pt x="1395" y="951"/>
                  </a:lnTo>
                  <a:lnTo>
                    <a:pt x="1236" y="756"/>
                  </a:lnTo>
                  <a:lnTo>
                    <a:pt x="1061" y="582"/>
                  </a:lnTo>
                  <a:lnTo>
                    <a:pt x="876" y="426"/>
                  </a:lnTo>
                  <a:lnTo>
                    <a:pt x="672" y="294"/>
                  </a:lnTo>
                  <a:lnTo>
                    <a:pt x="455" y="174"/>
                  </a:lnTo>
                  <a:lnTo>
                    <a:pt x="234" y="78"/>
                  </a:lnTo>
                  <a:lnTo>
                    <a:pt x="0" y="0"/>
                  </a:lnTo>
                  <a:lnTo>
                    <a:pt x="0" y="12"/>
                  </a:lnTo>
                  <a:lnTo>
                    <a:pt x="222" y="89"/>
                  </a:lnTo>
                  <a:lnTo>
                    <a:pt x="446" y="185"/>
                  </a:lnTo>
                  <a:lnTo>
                    <a:pt x="662" y="305"/>
                  </a:lnTo>
                  <a:lnTo>
                    <a:pt x="866" y="437"/>
                  </a:lnTo>
                  <a:lnTo>
                    <a:pt x="1052" y="593"/>
                  </a:lnTo>
                  <a:lnTo>
                    <a:pt x="1226" y="767"/>
                  </a:lnTo>
                  <a:lnTo>
                    <a:pt x="1385" y="960"/>
                  </a:lnTo>
                  <a:lnTo>
                    <a:pt x="1526" y="1167"/>
                  </a:lnTo>
                  <a:lnTo>
                    <a:pt x="1640" y="1377"/>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2166" name="Freeform 6"/>
            <p:cNvSpPr>
              <a:spLocks/>
            </p:cNvSpPr>
            <p:nvPr/>
          </p:nvSpPr>
          <p:spPr bwMode="ltGray">
            <a:xfrm>
              <a:off x="0" y="2544"/>
              <a:ext cx="1745" cy="1768"/>
            </a:xfrm>
            <a:custGeom>
              <a:avLst/>
              <a:gdLst/>
              <a:ahLst/>
              <a:cxnLst>
                <a:cxn ang="0">
                  <a:pos x="0" y="0"/>
                </a:cxn>
                <a:cxn ang="0">
                  <a:pos x="0" y="12"/>
                </a:cxn>
                <a:cxn ang="0">
                  <a:pos x="210" y="88"/>
                </a:cxn>
                <a:cxn ang="0">
                  <a:pos x="426" y="190"/>
                </a:cxn>
                <a:cxn ang="0">
                  <a:pos x="630" y="304"/>
                </a:cxn>
                <a:cxn ang="0">
                  <a:pos x="818" y="442"/>
                </a:cxn>
                <a:cxn ang="0">
                  <a:pos x="998" y="592"/>
                </a:cxn>
                <a:cxn ang="0">
                  <a:pos x="1164" y="766"/>
                </a:cxn>
                <a:cxn ang="0">
                  <a:pos x="1310" y="942"/>
                </a:cxn>
                <a:cxn ang="0">
                  <a:pos x="1454" y="1146"/>
                </a:cxn>
                <a:cxn ang="0">
                  <a:pos x="1536" y="1298"/>
                </a:cxn>
                <a:cxn ang="0">
                  <a:pos x="1614" y="1456"/>
                </a:cxn>
                <a:cxn ang="0">
                  <a:pos x="1682" y="1616"/>
                </a:cxn>
                <a:cxn ang="0">
                  <a:pos x="1733" y="1768"/>
                </a:cxn>
                <a:cxn ang="0">
                  <a:pos x="1745" y="1768"/>
                </a:cxn>
                <a:cxn ang="0">
                  <a:pos x="1691" y="1606"/>
                </a:cxn>
                <a:cxn ang="0">
                  <a:pos x="1623" y="1445"/>
                </a:cxn>
                <a:cxn ang="0">
                  <a:pos x="1547" y="1288"/>
                </a:cxn>
                <a:cxn ang="0">
                  <a:pos x="1463" y="1136"/>
                </a:cxn>
                <a:cxn ang="0">
                  <a:pos x="1320" y="932"/>
                </a:cxn>
                <a:cxn ang="0">
                  <a:pos x="1173" y="755"/>
                </a:cxn>
                <a:cxn ang="0">
                  <a:pos x="1008" y="581"/>
                </a:cxn>
                <a:cxn ang="0">
                  <a:pos x="827" y="431"/>
                </a:cxn>
                <a:cxn ang="0">
                  <a:pos x="642" y="293"/>
                </a:cxn>
                <a:cxn ang="0">
                  <a:pos x="437" y="179"/>
                </a:cxn>
                <a:cxn ang="0">
                  <a:pos x="222" y="78"/>
                </a:cxn>
                <a:cxn ang="0">
                  <a:pos x="0" y="0"/>
                </a:cxn>
                <a:cxn ang="0">
                  <a:pos x="0" y="0"/>
                </a:cxn>
              </a:cxnLst>
              <a:rect l="0" t="0" r="r" b="b"/>
              <a:pathLst>
                <a:path w="1745" h="1768">
                  <a:moveTo>
                    <a:pt x="0" y="0"/>
                  </a:moveTo>
                  <a:lnTo>
                    <a:pt x="0" y="12"/>
                  </a:lnTo>
                  <a:lnTo>
                    <a:pt x="210" y="88"/>
                  </a:lnTo>
                  <a:lnTo>
                    <a:pt x="426" y="190"/>
                  </a:lnTo>
                  <a:lnTo>
                    <a:pt x="630" y="304"/>
                  </a:lnTo>
                  <a:lnTo>
                    <a:pt x="818" y="442"/>
                  </a:lnTo>
                  <a:lnTo>
                    <a:pt x="998" y="592"/>
                  </a:lnTo>
                  <a:lnTo>
                    <a:pt x="1164" y="766"/>
                  </a:lnTo>
                  <a:lnTo>
                    <a:pt x="1310" y="942"/>
                  </a:lnTo>
                  <a:lnTo>
                    <a:pt x="1454" y="1146"/>
                  </a:lnTo>
                  <a:lnTo>
                    <a:pt x="1536" y="1298"/>
                  </a:lnTo>
                  <a:lnTo>
                    <a:pt x="1614" y="1456"/>
                  </a:lnTo>
                  <a:lnTo>
                    <a:pt x="1682" y="1616"/>
                  </a:lnTo>
                  <a:lnTo>
                    <a:pt x="1733" y="1768"/>
                  </a:lnTo>
                  <a:lnTo>
                    <a:pt x="1745" y="1768"/>
                  </a:lnTo>
                  <a:lnTo>
                    <a:pt x="1691" y="1606"/>
                  </a:lnTo>
                  <a:lnTo>
                    <a:pt x="1623" y="1445"/>
                  </a:lnTo>
                  <a:lnTo>
                    <a:pt x="1547" y="1288"/>
                  </a:lnTo>
                  <a:lnTo>
                    <a:pt x="1463" y="1136"/>
                  </a:lnTo>
                  <a:lnTo>
                    <a:pt x="1320" y="932"/>
                  </a:lnTo>
                  <a:lnTo>
                    <a:pt x="1173" y="755"/>
                  </a:lnTo>
                  <a:lnTo>
                    <a:pt x="1008" y="581"/>
                  </a:lnTo>
                  <a:lnTo>
                    <a:pt x="827" y="431"/>
                  </a:lnTo>
                  <a:lnTo>
                    <a:pt x="642" y="293"/>
                  </a:lnTo>
                  <a:lnTo>
                    <a:pt x="437" y="179"/>
                  </a:lnTo>
                  <a:lnTo>
                    <a:pt x="222" y="78"/>
                  </a:lnTo>
                  <a:lnTo>
                    <a:pt x="0" y="0"/>
                  </a:lnTo>
                  <a:lnTo>
                    <a:pt x="0" y="0"/>
                  </a:lnTo>
                  <a:close/>
                </a:path>
              </a:pathLst>
            </a:custGeom>
            <a:gradFill rotWithShape="0">
              <a:gsLst>
                <a:gs pos="0">
                  <a:schemeClr val="bg1"/>
                </a:gs>
                <a:gs pos="50000">
                  <a:schemeClr val="bg2"/>
                </a:gs>
                <a:gs pos="100000">
                  <a:schemeClr val="bg1"/>
                </a:gs>
              </a:gsLst>
              <a:lin ang="2700000" scaled="1"/>
            </a:gradFill>
            <a:ln w="9525">
              <a:noFill/>
              <a:round/>
              <a:headEnd/>
              <a:tailEnd/>
            </a:ln>
          </p:spPr>
          <p:txBody>
            <a:bodyPr/>
            <a:lstStyle/>
            <a:p>
              <a:endParaRPr lang="fr-FR"/>
            </a:p>
          </p:txBody>
        </p:sp>
        <p:sp>
          <p:nvSpPr>
            <p:cNvPr id="92167" name="Oval 7"/>
            <p:cNvSpPr>
              <a:spLocks noChangeArrowheads="1"/>
            </p:cNvSpPr>
            <p:nvPr/>
          </p:nvSpPr>
          <p:spPr bwMode="ltGray">
            <a:xfrm>
              <a:off x="209" y="2784"/>
              <a:ext cx="86" cy="86"/>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endParaRPr lang="fr-FR"/>
            </a:p>
          </p:txBody>
        </p:sp>
        <p:sp>
          <p:nvSpPr>
            <p:cNvPr id="92168" name="Oval 8"/>
            <p:cNvSpPr>
              <a:spLocks noChangeArrowheads="1"/>
            </p:cNvSpPr>
            <p:nvPr/>
          </p:nvSpPr>
          <p:spPr bwMode="ltGray">
            <a:xfrm>
              <a:off x="1536" y="3884"/>
              <a:ext cx="92" cy="92"/>
            </a:xfrm>
            <a:prstGeom prst="ellipse">
              <a:avLst/>
            </a:prstGeom>
            <a:gradFill rotWithShape="0">
              <a:gsLst>
                <a:gs pos="0">
                  <a:schemeClr val="bg2"/>
                </a:gs>
                <a:gs pos="100000">
                  <a:schemeClr val="bg1"/>
                </a:gs>
              </a:gsLst>
              <a:lin ang="2700000" scaled="1"/>
            </a:gradFill>
            <a:ln w="9525">
              <a:noFill/>
              <a:round/>
              <a:headEnd/>
              <a:tailEnd/>
            </a:ln>
            <a:effectLst/>
          </p:spPr>
          <p:txBody>
            <a:bodyPr/>
            <a:lstStyle/>
            <a:p>
              <a:endParaRPr lang="fr-FR"/>
            </a:p>
          </p:txBody>
        </p:sp>
        <p:sp>
          <p:nvSpPr>
            <p:cNvPr id="92169" name="Oval 9"/>
            <p:cNvSpPr>
              <a:spLocks noChangeArrowheads="1"/>
            </p:cNvSpPr>
            <p:nvPr/>
          </p:nvSpPr>
          <p:spPr bwMode="ltGray">
            <a:xfrm>
              <a:off x="791" y="2723"/>
              <a:ext cx="121" cy="121"/>
            </a:xfrm>
            <a:prstGeom prst="ellipse">
              <a:avLst/>
            </a:prstGeom>
            <a:gradFill rotWithShape="0">
              <a:gsLst>
                <a:gs pos="0">
                  <a:schemeClr val="bg2"/>
                </a:gs>
                <a:gs pos="100000">
                  <a:schemeClr val="bg1"/>
                </a:gs>
              </a:gsLst>
              <a:lin ang="18900000" scaled="1"/>
            </a:gradFill>
            <a:ln w="9525">
              <a:noFill/>
              <a:round/>
              <a:headEnd/>
              <a:tailEnd/>
            </a:ln>
            <a:effectLst/>
          </p:spPr>
          <p:txBody>
            <a:bodyPr/>
            <a:lstStyle/>
            <a:p>
              <a:endParaRPr lang="fr-FR"/>
            </a:p>
          </p:txBody>
        </p:sp>
      </p:grpSp>
      <p:sp>
        <p:nvSpPr>
          <p:cNvPr id="92170" name="Rectangle 10"/>
          <p:cNvSpPr>
            <a:spLocks noGrp="1" noChangeArrowheads="1"/>
          </p:cNvSpPr>
          <p:nvPr>
            <p:ph type="title"/>
          </p:nvPr>
        </p:nvSpPr>
        <p:spPr bwMode="auto">
          <a:xfrm>
            <a:off x="457200" y="277813"/>
            <a:ext cx="8229600" cy="1139825"/>
          </a:xfrm>
          <a:prstGeom prst="rect">
            <a:avLst/>
          </a:prstGeom>
          <a:noFill/>
          <a:ln w="9525">
            <a:noFill/>
            <a:miter lim="800000"/>
            <a:headEnd/>
            <a:tailEnd/>
          </a:ln>
          <a:effectLst/>
        </p:spPr>
        <p:txBody>
          <a:bodyPr vert="horz" wrap="square" lIns="91440" tIns="45720" rIns="91440" bIns="45720" numCol="1" anchor="ctr" anchorCtr="1" compatLnSpc="1">
            <a:prstTxWarp prst="textNoShape">
              <a:avLst/>
            </a:prstTxWarp>
          </a:bodyPr>
          <a:lstStyle/>
          <a:p>
            <a:pPr lvl="0"/>
            <a:r>
              <a:rPr lang="fr-FR" smtClean="0"/>
              <a:t>Cliquez pour modifier le style du titre</a:t>
            </a:r>
          </a:p>
        </p:txBody>
      </p:sp>
      <p:sp>
        <p:nvSpPr>
          <p:cNvPr id="92171" name="Rectangle 11"/>
          <p:cNvSpPr>
            <a:spLocks noGrp="1" noChangeArrowheads="1"/>
          </p:cNvSpPr>
          <p:nvPr>
            <p:ph type="body" idx="1"/>
          </p:nvPr>
        </p:nvSpPr>
        <p:spPr bwMode="auto">
          <a:xfrm>
            <a:off x="457200" y="1600200"/>
            <a:ext cx="8229600" cy="4530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92172" name="Rectangle 12"/>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effectLst>
                  <a:outerShdw blurRad="38100" dist="38100" dir="2700000" algn="tl">
                    <a:srgbClr val="010199"/>
                  </a:outerShdw>
                </a:effectLst>
              </a:defRPr>
            </a:lvl1pPr>
          </a:lstStyle>
          <a:p>
            <a:endParaRPr lang="fr-FR"/>
          </a:p>
        </p:txBody>
      </p:sp>
      <p:sp>
        <p:nvSpPr>
          <p:cNvPr id="92173" name="Rectangle 13"/>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ffectLst>
                  <a:outerShdw blurRad="38100" dist="38100" dir="2700000" algn="tl">
                    <a:srgbClr val="010199"/>
                  </a:outerShdw>
                </a:effectLst>
              </a:defRPr>
            </a:lvl1pPr>
          </a:lstStyle>
          <a:p>
            <a:endParaRPr lang="fr-FR"/>
          </a:p>
        </p:txBody>
      </p:sp>
      <p:sp>
        <p:nvSpPr>
          <p:cNvPr id="92174" name="Rectangle 14"/>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effectLst>
                  <a:outerShdw blurRad="38100" dist="38100" dir="2700000" algn="tl">
                    <a:srgbClr val="010199"/>
                  </a:outerShdw>
                </a:effectLst>
              </a:defRPr>
            </a:lvl1pPr>
          </a:lstStyle>
          <a:p>
            <a:fld id="{DA95AA52-DA95-420D-A197-1EF064AA7276}" type="slidenum">
              <a:rPr lang="fr-FR" smtClean="0"/>
              <a:pPr/>
              <a:t>‹N°›</a:t>
            </a:fld>
            <a:endParaRPr lang="fr-FR"/>
          </a:p>
        </p:txBody>
      </p:sp>
    </p:spTree>
  </p:cSld>
  <p:clrMap bg1="dk2" tx1="lt1" bg2="dk1" tx2="lt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Lst>
  <p:transition spd="slow">
    <p:cut/>
  </p:transition>
  <p:timing>
    <p:tnLst>
      <p:par>
        <p:cTn id="1" dur="indefinite" restart="never" nodeType="tmRoot"/>
      </p:par>
    </p:tnLst>
  </p:timing>
  <p:txStyles>
    <p:titleStyle>
      <a:lvl1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mj-lt"/>
          <a:ea typeface="+mj-ea"/>
          <a:cs typeface="+mj-cs"/>
        </a:defRPr>
      </a:lvl1pPr>
      <a:lvl2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2pPr>
      <a:lvl3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3pPr>
      <a:lvl4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4pPr>
      <a:lvl5pPr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5pPr>
      <a:lvl6pPr marL="4572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6pPr>
      <a:lvl7pPr marL="9144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7pPr>
      <a:lvl8pPr marL="13716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8pPr>
      <a:lvl9pPr marL="1828800" algn="ctr" rtl="0" eaLnBrk="1" fontAlgn="base" hangingPunct="1">
        <a:spcBef>
          <a:spcPct val="0"/>
        </a:spcBef>
        <a:spcAft>
          <a:spcPct val="0"/>
        </a:spcAft>
        <a:defRPr sz="4400">
          <a:solidFill>
            <a:schemeClr val="tx2"/>
          </a:solidFill>
          <a:effectLst>
            <a:outerShdw blurRad="38100" dist="38100" dir="2700000" algn="tl">
              <a:srgbClr val="FFFFFF"/>
            </a:outerShdw>
          </a:effectLst>
          <a:latin typeface="Arial" charset="0"/>
        </a:defRPr>
      </a:lvl9pPr>
    </p:titleStyle>
    <p:bodyStyle>
      <a:lvl1pPr marL="342900" indent="-342900" algn="l" rtl="0" eaLnBrk="1" fontAlgn="base" hangingPunct="1">
        <a:spcBef>
          <a:spcPct val="20000"/>
        </a:spcBef>
        <a:spcAft>
          <a:spcPct val="0"/>
        </a:spcAft>
        <a:buClr>
          <a:schemeClr val="hlink"/>
        </a:buClr>
        <a:buSzPct val="75000"/>
        <a:buFont typeface="Wingdings" pitchFamily="2" charset="2"/>
        <a:buChar char="l"/>
        <a:defRPr sz="3200">
          <a:solidFill>
            <a:schemeClr val="tx1"/>
          </a:solidFill>
          <a:effectLst>
            <a:outerShdw blurRad="38100" dist="38100" dir="2700000" algn="tl">
              <a:srgbClr val="010199"/>
            </a:outerShdw>
          </a:effectLst>
          <a:latin typeface="+mn-lt"/>
          <a:ea typeface="+mn-ea"/>
          <a:cs typeface="+mn-cs"/>
        </a:defRPr>
      </a:lvl1pPr>
      <a:lvl2pPr marL="742950" indent="-285750" algn="l" rtl="0" eaLnBrk="1" fontAlgn="base" hangingPunct="1">
        <a:spcBef>
          <a:spcPct val="20000"/>
        </a:spcBef>
        <a:spcAft>
          <a:spcPct val="0"/>
        </a:spcAft>
        <a:buClr>
          <a:schemeClr val="tx2"/>
        </a:buClr>
        <a:buSzPct val="75000"/>
        <a:buFont typeface="Wingdings" pitchFamily="2" charset="2"/>
        <a:buChar char="l"/>
        <a:defRPr sz="2800">
          <a:solidFill>
            <a:schemeClr val="tx1"/>
          </a:solidFill>
          <a:effectLst>
            <a:outerShdw blurRad="38100" dist="38100" dir="2700000" algn="tl">
              <a:srgbClr val="010199"/>
            </a:outerShdw>
          </a:effectLst>
          <a:latin typeface="+mn-lt"/>
        </a:defRPr>
      </a:lvl2pPr>
      <a:lvl3pPr marL="1143000" indent="-228600" algn="l" rtl="0" eaLnBrk="1" fontAlgn="base" hangingPunct="1">
        <a:spcBef>
          <a:spcPct val="20000"/>
        </a:spcBef>
        <a:spcAft>
          <a:spcPct val="0"/>
        </a:spcAft>
        <a:buClr>
          <a:schemeClr val="accent2"/>
        </a:buClr>
        <a:buSzPct val="75000"/>
        <a:buFont typeface="Wingdings" pitchFamily="2" charset="2"/>
        <a:buChar char="l"/>
        <a:defRPr sz="2400">
          <a:solidFill>
            <a:schemeClr val="tx1"/>
          </a:solidFill>
          <a:effectLst>
            <a:outerShdw blurRad="38100" dist="38100" dir="2700000" algn="tl">
              <a:srgbClr val="010199"/>
            </a:outerShdw>
          </a:effectLst>
          <a:latin typeface="+mn-lt"/>
        </a:defRPr>
      </a:lvl3pPr>
      <a:lvl4pPr marL="1600200" indent="-228600" algn="l" rtl="0" eaLnBrk="1" fontAlgn="base" hangingPunct="1">
        <a:spcBef>
          <a:spcPct val="20000"/>
        </a:spcBef>
        <a:spcAft>
          <a:spcPct val="0"/>
        </a:spcAft>
        <a:buClr>
          <a:schemeClr val="folHlink"/>
        </a:buClr>
        <a:buSzPct val="75000"/>
        <a:buFont typeface="Wingdings" pitchFamily="2" charset="2"/>
        <a:buChar char="l"/>
        <a:defRPr sz="2000">
          <a:solidFill>
            <a:schemeClr val="tx1"/>
          </a:solidFill>
          <a:effectLst>
            <a:outerShdw blurRad="38100" dist="38100" dir="2700000" algn="tl">
              <a:srgbClr val="010199"/>
            </a:outerShdw>
          </a:effectLst>
          <a:latin typeface="+mn-lt"/>
        </a:defRPr>
      </a:lvl4pPr>
      <a:lvl5pPr marL="20574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5pPr>
      <a:lvl6pPr marL="25146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6pPr>
      <a:lvl7pPr marL="29718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7pPr>
      <a:lvl8pPr marL="34290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8pPr>
      <a:lvl9pPr marL="3886200" indent="-228600" algn="l" rtl="0" eaLnBrk="1" fontAlgn="base" hangingPunct="1">
        <a:spcBef>
          <a:spcPct val="20000"/>
        </a:spcBef>
        <a:spcAft>
          <a:spcPct val="0"/>
        </a:spcAft>
        <a:buClr>
          <a:schemeClr val="tx1"/>
        </a:buClr>
        <a:buSzPct val="75000"/>
        <a:buFont typeface="Wingdings" pitchFamily="2" charset="2"/>
        <a:buChar char="l"/>
        <a:defRPr sz="2000">
          <a:solidFill>
            <a:schemeClr val="tx1"/>
          </a:solidFill>
          <a:effectLst>
            <a:outerShdw blurRad="38100" dist="38100" dir="2700000" algn="tl">
              <a:srgbClr val="010199"/>
            </a:outerShdw>
          </a:effectLst>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video" Target="file:///C:\Users\MON%20PC\Desktop\information%20memoire\Vid&#233;os\1600_Combined_Cycle_Process.wmv" TargetMode="Externa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Data" Target="../diagrams/data1.xml"/><Relationship Id="rId7" Type="http://schemas.openxmlformats.org/officeDocument/2006/relationships/diagramData" Target="../diagrams/data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microsoft.com/office/2007/relationships/diagramDrawing" Target="../diagrams/drawing1.xml"/><Relationship Id="rId5" Type="http://schemas.openxmlformats.org/officeDocument/2006/relationships/diagramQuickStyle" Target="../diagrams/quickStyle1.xml"/><Relationship Id="rId10" Type="http://schemas.openxmlformats.org/officeDocument/2006/relationships/diagramColors" Target="../diagrams/colors2.xml"/><Relationship Id="rId4" Type="http://schemas.openxmlformats.org/officeDocument/2006/relationships/diagramLayout" Target="../diagrams/layout1.xml"/><Relationship Id="rId9" Type="http://schemas.openxmlformats.org/officeDocument/2006/relationships/diagramQuickStyle" Target="../diagrams/quickStyle2.xml"/><Relationship Id="rId14" Type="http://schemas.microsoft.com/office/2007/relationships/diagramDrawing" Target="../diagrams/drawing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ideo" Target="file:///C:\Users\MON%20PC\Desktop\information%20memoire\Vid&#233;os\RDPP%20PJ%20DW_Algeria_20131204.mp4"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1600_Combined_Cycle_Process.wmv">
            <a:hlinkClick r:id="" action="ppaction://media"/>
          </p:cNvPr>
          <p:cNvPicPr>
            <a:picLocks noGrp="1" noRot="1" noChangeAspect="1"/>
          </p:cNvPicPr>
          <p:nvPr>
            <p:ph idx="1"/>
            <a:videoFile r:link="rId1"/>
          </p:nvPr>
        </p:nvPicPr>
        <p:blipFill>
          <a:blip r:embed="rId3"/>
          <a:stretch>
            <a:fillRect/>
          </a:stretch>
        </p:blipFill>
        <p:spPr>
          <a:xfrm>
            <a:off x="0" y="71438"/>
            <a:ext cx="9144000" cy="68580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remove"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20" name="Rectangle 8"/>
          <p:cNvSpPr>
            <a:spLocks noChangeArrowheads="1"/>
          </p:cNvSpPr>
          <p:nvPr/>
        </p:nvSpPr>
        <p:spPr bwMode="auto">
          <a:xfrm>
            <a:off x="251520" y="928671"/>
            <a:ext cx="8640960" cy="5357850"/>
          </a:xfrm>
          <a:prstGeom prst="rect">
            <a:avLst/>
          </a:prstGeom>
          <a:noFill/>
          <a:ln w="9525">
            <a:noFill/>
            <a:miter lim="800000"/>
            <a:headEnd/>
            <a:tailEnd/>
          </a:ln>
          <a:effectLst/>
        </p:spPr>
        <p:txBody>
          <a:bodyPr/>
          <a:lstStyle/>
          <a:p>
            <a:r>
              <a:rPr lang="fr-FR" sz="2000" dirty="0" smtClean="0"/>
              <a:t> </a:t>
            </a:r>
            <a:endParaRPr lang="fr-FR" sz="2000" dirty="0" smtClean="0">
              <a:solidFill>
                <a:schemeClr val="accent1"/>
              </a:solidFill>
            </a:endParaRPr>
          </a:p>
          <a:p>
            <a:pPr marL="457200" indent="-457200">
              <a:lnSpc>
                <a:spcPct val="150000"/>
              </a:lnSpc>
            </a:pPr>
            <a:endParaRPr lang="fr-FR" sz="2000" b="1" dirty="0" smtClean="0">
              <a:solidFill>
                <a:schemeClr val="accent1"/>
              </a:solidFill>
            </a:endParaRPr>
          </a:p>
          <a:p>
            <a:pPr marL="0" lvl="1" indent="209550" algn="just">
              <a:lnSpc>
                <a:spcPct val="150000"/>
              </a:lnSpc>
              <a:buSzPts val="2100"/>
            </a:pPr>
            <a:endParaRPr lang="fr-CA" sz="2000" dirty="0" smtClean="0"/>
          </a:p>
          <a:p>
            <a:pPr marL="0" lvl="1" indent="209550" algn="just">
              <a:lnSpc>
                <a:spcPct val="150000"/>
              </a:lnSpc>
              <a:buSzPts val="2100"/>
            </a:pPr>
            <a:endParaRPr lang="fr-FR" sz="2000" dirty="0"/>
          </a:p>
        </p:txBody>
      </p:sp>
      <p:graphicFrame>
        <p:nvGraphicFramePr>
          <p:cNvPr id="15" name="Diagramme 14"/>
          <p:cNvGraphicFramePr/>
          <p:nvPr/>
        </p:nvGraphicFramePr>
        <p:xfrm>
          <a:off x="1500166" y="3786190"/>
          <a:ext cx="4048132" cy="121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6" name="Diagramme 15"/>
          <p:cNvGraphicFramePr/>
          <p:nvPr/>
        </p:nvGraphicFramePr>
        <p:xfrm>
          <a:off x="4238644" y="3857628"/>
          <a:ext cx="4048132" cy="121444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0" name="Rectangle 19"/>
          <p:cNvSpPr/>
          <p:nvPr/>
        </p:nvSpPr>
        <p:spPr>
          <a:xfrm>
            <a:off x="3000364" y="142852"/>
            <a:ext cx="1518364" cy="646331"/>
          </a:xfrm>
          <a:prstGeom prst="rect">
            <a:avLst/>
          </a:prstGeom>
        </p:spPr>
        <p:txBody>
          <a:bodyPr wrap="none">
            <a:spAutoFit/>
          </a:bodyPr>
          <a:lstStyle/>
          <a:p>
            <a:r>
              <a:rPr lang="fr-FR" b="1" u="sng" dirty="0" smtClean="0">
                <a:solidFill>
                  <a:srgbClr val="FF6600"/>
                </a:solidFill>
                <a:effectLst>
                  <a:outerShdw blurRad="38100" dist="38100" dir="2700000" algn="tl">
                    <a:srgbClr val="000000">
                      <a:alpha val="43137"/>
                    </a:srgbClr>
                  </a:outerShdw>
                </a:effectLst>
              </a:rPr>
              <a:t> La légende </a:t>
            </a:r>
          </a:p>
          <a:p>
            <a:endParaRPr lang="fr-FR" dirty="0"/>
          </a:p>
        </p:txBody>
      </p:sp>
      <p:sp>
        <p:nvSpPr>
          <p:cNvPr id="21" name="Rectangle 20"/>
          <p:cNvSpPr/>
          <p:nvPr/>
        </p:nvSpPr>
        <p:spPr>
          <a:xfrm>
            <a:off x="0" y="517827"/>
            <a:ext cx="9144000" cy="6555641"/>
          </a:xfrm>
          <a:prstGeom prst="rect">
            <a:avLst/>
          </a:prstGeom>
        </p:spPr>
        <p:txBody>
          <a:bodyPr wrap="square">
            <a:spAutoFit/>
          </a:bodyPr>
          <a:lstStyle/>
          <a:p>
            <a:pPr>
              <a:spcBef>
                <a:spcPts val="0"/>
              </a:spcBef>
              <a:buNone/>
              <a:tabLst>
                <a:tab pos="3317875" algn="l"/>
                <a:tab pos="3406775" algn="l"/>
              </a:tabLst>
            </a:pPr>
            <a:r>
              <a:rPr lang="fr-FR" sz="1400" b="1" dirty="0" smtClean="0"/>
              <a:t>27</a:t>
            </a:r>
            <a:r>
              <a:rPr lang="fr-FR" sz="1400" dirty="0" smtClean="0"/>
              <a:t>. Chaudière de récupération                               </a:t>
            </a:r>
            <a:r>
              <a:rPr lang="fr-FR" sz="1400" b="1" dirty="0" smtClean="0"/>
              <a:t>49</a:t>
            </a:r>
            <a:r>
              <a:rPr lang="fr-FR" sz="1400" dirty="0" smtClean="0"/>
              <a:t>. Bâtiment de démarrage à froid et D'urgence du groupe diesel.                                                                   </a:t>
            </a:r>
          </a:p>
          <a:p>
            <a:pPr>
              <a:spcBef>
                <a:spcPts val="0"/>
              </a:spcBef>
              <a:buNone/>
              <a:tabLst>
                <a:tab pos="3402013" algn="l"/>
              </a:tabLst>
            </a:pPr>
            <a:r>
              <a:rPr lang="fr-FR" sz="1400" b="1" dirty="0" smtClean="0"/>
              <a:t>28</a:t>
            </a:r>
            <a:r>
              <a:rPr lang="fr-FR" sz="1400" dirty="0" smtClean="0"/>
              <a:t>. Bâtiment de pompes d'alimentation                  </a:t>
            </a:r>
            <a:r>
              <a:rPr lang="fr-FR" sz="1400" b="1" dirty="0" smtClean="0"/>
              <a:t>50</a:t>
            </a:r>
            <a:r>
              <a:rPr lang="fr-FR" sz="1400" dirty="0" smtClean="0"/>
              <a:t>. Ateliers</a:t>
            </a:r>
          </a:p>
          <a:p>
            <a:pPr>
              <a:spcBef>
                <a:spcPts val="0"/>
              </a:spcBef>
              <a:buNone/>
            </a:pPr>
            <a:r>
              <a:rPr lang="fr-FR" sz="1400" dirty="0" smtClean="0"/>
              <a:t>de Chaudière de Récupération.                              </a:t>
            </a:r>
            <a:r>
              <a:rPr lang="fr-FR" sz="1400" b="1" dirty="0" smtClean="0"/>
              <a:t>51</a:t>
            </a:r>
            <a:r>
              <a:rPr lang="fr-FR" sz="1400" dirty="0" smtClean="0"/>
              <a:t>. Station de pompe d'eau de refroidissement   </a:t>
            </a:r>
          </a:p>
          <a:p>
            <a:pPr>
              <a:spcBef>
                <a:spcPts val="0"/>
              </a:spcBef>
              <a:buNone/>
            </a:pPr>
            <a:r>
              <a:rPr lang="fr-FR" sz="1400" b="1" dirty="0" smtClean="0"/>
              <a:t>29</a:t>
            </a:r>
            <a:r>
              <a:rPr lang="fr-FR" sz="1400" dirty="0" smtClean="0"/>
              <a:t>. Salles des machines                                         </a:t>
            </a:r>
            <a:r>
              <a:rPr lang="fr-FR" sz="1400" b="1" dirty="0" smtClean="0"/>
              <a:t>52</a:t>
            </a:r>
            <a:r>
              <a:rPr lang="fr-FR" sz="1400" dirty="0" smtClean="0"/>
              <a:t>. Station de l’</a:t>
            </a:r>
            <a:r>
              <a:rPr lang="fr-FR" sz="1400" dirty="0" err="1" smtClean="0"/>
              <a:t>électrochlorination</a:t>
            </a:r>
            <a:endParaRPr lang="fr-FR" sz="1400" dirty="0" smtClean="0"/>
          </a:p>
          <a:p>
            <a:pPr>
              <a:spcBef>
                <a:spcPts val="0"/>
              </a:spcBef>
              <a:buNone/>
            </a:pPr>
            <a:r>
              <a:rPr lang="fr-FR" sz="1400" b="1" dirty="0" smtClean="0"/>
              <a:t>30</a:t>
            </a:r>
            <a:r>
              <a:rPr lang="fr-FR" sz="1400" dirty="0" smtClean="0"/>
              <a:t>. Bâtiment de contrôle centrale.                          </a:t>
            </a:r>
            <a:r>
              <a:rPr lang="fr-FR" sz="1400" b="1" dirty="0" smtClean="0"/>
              <a:t>53</a:t>
            </a:r>
            <a:r>
              <a:rPr lang="fr-FR" sz="1400" dirty="0" smtClean="0"/>
              <a:t>. Bâtiment administratif.    </a:t>
            </a:r>
          </a:p>
          <a:p>
            <a:pPr>
              <a:spcBef>
                <a:spcPts val="0"/>
              </a:spcBef>
              <a:buNone/>
            </a:pPr>
            <a:r>
              <a:rPr lang="fr-FR" sz="1400" b="1" dirty="0" smtClean="0"/>
              <a:t>31</a:t>
            </a:r>
            <a:r>
              <a:rPr lang="fr-FR" sz="1400" dirty="0" smtClean="0"/>
              <a:t>. Disjoncteur de Générateur                                </a:t>
            </a:r>
            <a:r>
              <a:rPr lang="fr-FR" sz="1400" b="1" dirty="0" smtClean="0"/>
              <a:t>54</a:t>
            </a:r>
            <a:r>
              <a:rPr lang="fr-FR" sz="1400" dirty="0" smtClean="0"/>
              <a:t>. Parking couvert.</a:t>
            </a:r>
          </a:p>
          <a:p>
            <a:pPr>
              <a:spcBef>
                <a:spcPts val="0"/>
              </a:spcBef>
              <a:buNone/>
            </a:pPr>
            <a:r>
              <a:rPr lang="fr-FR" sz="1400" b="1" dirty="0" smtClean="0"/>
              <a:t>32</a:t>
            </a:r>
            <a:r>
              <a:rPr lang="fr-FR" sz="1400" dirty="0" smtClean="0"/>
              <a:t>. Zone de Transformateur                                   </a:t>
            </a:r>
            <a:r>
              <a:rPr lang="fr-FR" sz="1400" b="1" dirty="0" smtClean="0"/>
              <a:t>55</a:t>
            </a:r>
            <a:r>
              <a:rPr lang="fr-FR" sz="1400" dirty="0" smtClean="0"/>
              <a:t>. Poste de garde</a:t>
            </a:r>
          </a:p>
          <a:p>
            <a:pPr>
              <a:spcBef>
                <a:spcPts val="0"/>
              </a:spcBef>
              <a:buNone/>
            </a:pPr>
            <a:r>
              <a:rPr lang="fr-FR" sz="1400" b="1" dirty="0" smtClean="0"/>
              <a:t>35</a:t>
            </a:r>
            <a:r>
              <a:rPr lang="fr-FR" sz="1400" dirty="0" smtClean="0"/>
              <a:t>. Réservoir de stockage gasoil                            </a:t>
            </a:r>
            <a:r>
              <a:rPr lang="fr-FR" sz="1400" b="1" dirty="0" smtClean="0"/>
              <a:t>57</a:t>
            </a:r>
            <a:r>
              <a:rPr lang="fr-FR" sz="1400" dirty="0" smtClean="0"/>
              <a:t>. Station de production et stockage d'hydrogène</a:t>
            </a:r>
          </a:p>
          <a:p>
            <a:pPr>
              <a:spcBef>
                <a:spcPts val="0"/>
              </a:spcBef>
              <a:buNone/>
            </a:pPr>
            <a:r>
              <a:rPr lang="fr-FR" sz="1400" b="1" dirty="0" smtClean="0"/>
              <a:t>37</a:t>
            </a:r>
            <a:r>
              <a:rPr lang="fr-FR" sz="1400" dirty="0" smtClean="0"/>
              <a:t>. Local pompes gasoil.                                         </a:t>
            </a:r>
            <a:r>
              <a:rPr lang="fr-FR" sz="1400" b="1" dirty="0" smtClean="0"/>
              <a:t>58</a:t>
            </a:r>
            <a:r>
              <a:rPr lang="fr-FR" sz="1400" dirty="0" smtClean="0"/>
              <a:t>. Station d'épuration                    </a:t>
            </a:r>
          </a:p>
          <a:p>
            <a:pPr>
              <a:spcBef>
                <a:spcPts val="0"/>
              </a:spcBef>
              <a:buNone/>
            </a:pPr>
            <a:r>
              <a:rPr lang="fr-FR" sz="1400" b="1" dirty="0" smtClean="0"/>
              <a:t>36</a:t>
            </a:r>
            <a:r>
              <a:rPr lang="fr-FR" sz="1400" dirty="0" smtClean="0"/>
              <a:t>. Poste de mousse extinctrice                              </a:t>
            </a:r>
            <a:r>
              <a:rPr lang="fr-FR" sz="1400" b="1" dirty="0" smtClean="0"/>
              <a:t>59</a:t>
            </a:r>
            <a:r>
              <a:rPr lang="fr-FR" sz="1400" dirty="0" smtClean="0"/>
              <a:t>. Station de traitement des eaux de rejet</a:t>
            </a:r>
          </a:p>
          <a:p>
            <a:pPr>
              <a:spcBef>
                <a:spcPts val="0"/>
              </a:spcBef>
              <a:buNone/>
              <a:tabLst>
                <a:tab pos="3406775" algn="l"/>
              </a:tabLst>
            </a:pPr>
            <a:r>
              <a:rPr lang="fr-FR" sz="1400" b="1" dirty="0" smtClean="0"/>
              <a:t>38</a:t>
            </a:r>
            <a:r>
              <a:rPr lang="fr-FR" sz="1400" dirty="0" smtClean="0"/>
              <a:t>. Poste gaz.                                                          </a:t>
            </a:r>
            <a:r>
              <a:rPr lang="fr-FR" sz="1400" b="1" dirty="0" smtClean="0"/>
              <a:t>60</a:t>
            </a:r>
            <a:r>
              <a:rPr lang="fr-FR" sz="1400" dirty="0" smtClean="0"/>
              <a:t>. Pipe rack</a:t>
            </a:r>
          </a:p>
          <a:p>
            <a:pPr>
              <a:spcBef>
                <a:spcPts val="0"/>
              </a:spcBef>
              <a:buNone/>
            </a:pPr>
            <a:r>
              <a:rPr lang="fr-FR" sz="1400" b="1" dirty="0" smtClean="0"/>
              <a:t>40</a:t>
            </a:r>
            <a:r>
              <a:rPr lang="fr-FR" sz="1400" dirty="0" smtClean="0"/>
              <a:t>. Bâtiment de l'appareillage de connexion           </a:t>
            </a:r>
            <a:r>
              <a:rPr lang="fr-FR" sz="1400" b="1" dirty="0" smtClean="0"/>
              <a:t>61</a:t>
            </a:r>
            <a:r>
              <a:rPr lang="fr-FR" sz="1400" dirty="0" smtClean="0"/>
              <a:t>. Poste de contrôle de puissance pour turbine à gaz et à vapeur</a:t>
            </a:r>
          </a:p>
          <a:p>
            <a:pPr>
              <a:spcBef>
                <a:spcPts val="0"/>
              </a:spcBef>
              <a:buNone/>
            </a:pPr>
            <a:r>
              <a:rPr lang="fr-FR" sz="1400" dirty="0" smtClean="0"/>
              <a:t>à isolation gazeuse (GIS).                                         </a:t>
            </a:r>
            <a:r>
              <a:rPr lang="fr-FR" sz="1400" b="1" dirty="0" smtClean="0"/>
              <a:t>65</a:t>
            </a:r>
            <a:r>
              <a:rPr lang="fr-FR" sz="1400" dirty="0" smtClean="0"/>
              <a:t>. Bâtiment de contrôle de la station pompage eau de refroidissement</a:t>
            </a:r>
          </a:p>
          <a:p>
            <a:pPr>
              <a:spcBef>
                <a:spcPts val="0"/>
              </a:spcBef>
              <a:buNone/>
              <a:tabLst>
                <a:tab pos="3230563" algn="l"/>
              </a:tabLst>
            </a:pPr>
            <a:r>
              <a:rPr lang="fr-FR" sz="1400" b="1" dirty="0" smtClean="0"/>
              <a:t>41</a:t>
            </a:r>
            <a:r>
              <a:rPr lang="fr-FR" sz="1400" dirty="0" smtClean="0"/>
              <a:t>. Bâtiment de contrôle de l'appareillage de          </a:t>
            </a:r>
            <a:r>
              <a:rPr lang="fr-FR" sz="1400" b="1" dirty="0" smtClean="0"/>
              <a:t>66</a:t>
            </a:r>
            <a:r>
              <a:rPr lang="fr-FR" sz="1400" dirty="0" smtClean="0"/>
              <a:t>. Bâtiment de cantine</a:t>
            </a:r>
          </a:p>
          <a:p>
            <a:pPr>
              <a:spcBef>
                <a:spcPts val="0"/>
              </a:spcBef>
              <a:buNone/>
            </a:pPr>
            <a:r>
              <a:rPr lang="fr-FR" sz="1400" dirty="0" smtClean="0"/>
              <a:t> connexion à isolation gazeuse.                               </a:t>
            </a:r>
            <a:r>
              <a:rPr lang="fr-FR" sz="1400" b="1" dirty="0" smtClean="0"/>
              <a:t>67</a:t>
            </a:r>
            <a:r>
              <a:rPr lang="fr-FR" sz="1400" dirty="0" smtClean="0"/>
              <a:t>. Local de dosage en phosphate</a:t>
            </a:r>
          </a:p>
          <a:p>
            <a:pPr>
              <a:spcBef>
                <a:spcPts val="0"/>
              </a:spcBef>
              <a:buNone/>
            </a:pPr>
            <a:r>
              <a:rPr lang="fr-FR" sz="1400" b="1" dirty="0" smtClean="0"/>
              <a:t>42</a:t>
            </a:r>
            <a:r>
              <a:rPr lang="fr-FR" sz="1400" dirty="0" smtClean="0"/>
              <a:t>. Local de station de déminéralisation                  </a:t>
            </a:r>
            <a:r>
              <a:rPr lang="fr-FR" sz="1400" b="1" dirty="0" smtClean="0"/>
              <a:t>68</a:t>
            </a:r>
            <a:r>
              <a:rPr lang="fr-FR" sz="1400" dirty="0" smtClean="0"/>
              <a:t>. Local armoires électriques pompes gasoil</a:t>
            </a:r>
          </a:p>
          <a:p>
            <a:pPr>
              <a:spcBef>
                <a:spcPts val="0"/>
              </a:spcBef>
              <a:buNone/>
            </a:pPr>
            <a:r>
              <a:rPr lang="fr-FR" sz="1400" b="1" dirty="0" smtClean="0"/>
              <a:t>43</a:t>
            </a:r>
            <a:r>
              <a:rPr lang="fr-FR" sz="1400" dirty="0" smtClean="0"/>
              <a:t>. Réservoir de stockage de l'eau dessalée           </a:t>
            </a:r>
            <a:r>
              <a:rPr lang="fr-FR" sz="1400" b="1" dirty="0" smtClean="0"/>
              <a:t>69</a:t>
            </a:r>
            <a:r>
              <a:rPr lang="fr-FR" sz="1400" dirty="0" smtClean="0"/>
              <a:t>. Local de stockage des produits dangereux </a:t>
            </a:r>
          </a:p>
          <a:p>
            <a:pPr>
              <a:spcBef>
                <a:spcPts val="0"/>
              </a:spcBef>
              <a:buNone/>
            </a:pPr>
            <a:r>
              <a:rPr lang="fr-FR" sz="1400" b="1" dirty="0" smtClean="0"/>
              <a:t>44</a:t>
            </a:r>
            <a:r>
              <a:rPr lang="fr-FR" sz="1400" dirty="0" smtClean="0"/>
              <a:t>. Station de dessalement                                      </a:t>
            </a:r>
            <a:r>
              <a:rPr lang="fr-FR" sz="1400" b="1" dirty="0" smtClean="0"/>
              <a:t>70</a:t>
            </a:r>
            <a:r>
              <a:rPr lang="fr-FR" sz="1400" dirty="0" smtClean="0"/>
              <a:t>. Local de stockage de bouteilles de gaz CO2 et N2</a:t>
            </a:r>
          </a:p>
          <a:p>
            <a:pPr>
              <a:spcBef>
                <a:spcPts val="0"/>
              </a:spcBef>
              <a:buNone/>
            </a:pPr>
            <a:r>
              <a:rPr lang="fr-FR" sz="1400" b="1" dirty="0" smtClean="0"/>
              <a:t>45</a:t>
            </a:r>
            <a:r>
              <a:rPr lang="fr-FR" sz="1400" dirty="0" smtClean="0"/>
              <a:t>. Local des compresseurs                                     </a:t>
            </a:r>
            <a:r>
              <a:rPr lang="fr-FR" sz="1400" b="1" dirty="0" smtClean="0"/>
              <a:t>71.</a:t>
            </a:r>
            <a:r>
              <a:rPr lang="fr-FR" sz="1400" dirty="0" smtClean="0"/>
              <a:t> Local de stockage des lubrifiants</a:t>
            </a:r>
          </a:p>
          <a:p>
            <a:pPr>
              <a:spcBef>
                <a:spcPts val="0"/>
              </a:spcBef>
              <a:buNone/>
              <a:tabLst>
                <a:tab pos="3406775" algn="l"/>
              </a:tabLst>
            </a:pPr>
            <a:r>
              <a:rPr lang="fr-FR" sz="1400" b="1" dirty="0" smtClean="0"/>
              <a:t>46</a:t>
            </a:r>
            <a:r>
              <a:rPr lang="fr-FR" sz="1400" dirty="0" smtClean="0"/>
              <a:t>. Local des pompes incendie                                </a:t>
            </a:r>
            <a:r>
              <a:rPr lang="fr-FR" sz="1400" b="1" dirty="0" smtClean="0"/>
              <a:t>72</a:t>
            </a:r>
            <a:r>
              <a:rPr lang="fr-FR" sz="1400" dirty="0" smtClean="0"/>
              <a:t>. Canal de rejet</a:t>
            </a:r>
          </a:p>
          <a:p>
            <a:pPr>
              <a:spcBef>
                <a:spcPts val="0"/>
              </a:spcBef>
              <a:buNone/>
              <a:tabLst>
                <a:tab pos="3406775" algn="l"/>
              </a:tabLst>
            </a:pPr>
            <a:r>
              <a:rPr lang="fr-FR" sz="1400" b="1" dirty="0" smtClean="0"/>
              <a:t>47</a:t>
            </a:r>
            <a:r>
              <a:rPr lang="fr-FR" sz="1400" dirty="0" smtClean="0"/>
              <a:t>. Réservoir De stockage de l'eau anti-incendie.    </a:t>
            </a:r>
            <a:r>
              <a:rPr lang="fr-FR" sz="1400" b="1" dirty="0" smtClean="0"/>
              <a:t>73</a:t>
            </a:r>
            <a:r>
              <a:rPr lang="fr-FR" sz="1400" dirty="0" smtClean="0"/>
              <a:t>. Magasin </a:t>
            </a:r>
          </a:p>
          <a:p>
            <a:pPr>
              <a:spcBef>
                <a:spcPts val="0"/>
              </a:spcBef>
              <a:buNone/>
              <a:tabLst>
                <a:tab pos="3406775" algn="l"/>
              </a:tabLst>
            </a:pPr>
            <a:r>
              <a:rPr lang="fr-FR" sz="1400" b="1" dirty="0" smtClean="0"/>
              <a:t>48</a:t>
            </a:r>
            <a:r>
              <a:rPr lang="fr-FR" sz="1400" dirty="0" smtClean="0"/>
              <a:t>. Réservoir utilisés pour stockage de l'eau            </a:t>
            </a:r>
            <a:r>
              <a:rPr lang="fr-FR" sz="1400" b="1" dirty="0" smtClean="0"/>
              <a:t>74</a:t>
            </a:r>
            <a:r>
              <a:rPr lang="fr-FR" sz="1400" dirty="0" smtClean="0"/>
              <a:t>. Bâtiment de la salle de commutation des unités</a:t>
            </a:r>
          </a:p>
          <a:p>
            <a:pPr>
              <a:spcBef>
                <a:spcPts val="0"/>
              </a:spcBef>
              <a:buNone/>
              <a:tabLst>
                <a:tab pos="3495675" algn="l"/>
              </a:tabLst>
            </a:pPr>
            <a:r>
              <a:rPr lang="fr-FR" sz="1400" dirty="0" smtClean="0"/>
              <a:t>au déminéralisée                                                       </a:t>
            </a:r>
            <a:r>
              <a:rPr lang="fr-FR" sz="1400" b="1" dirty="0" smtClean="0"/>
              <a:t>75</a:t>
            </a:r>
            <a:r>
              <a:rPr lang="fr-FR" sz="1400" dirty="0" smtClean="0"/>
              <a:t>. Portiques lignes H.T</a:t>
            </a:r>
          </a:p>
          <a:p>
            <a:pPr>
              <a:spcBef>
                <a:spcPts val="0"/>
              </a:spcBef>
              <a:buNone/>
            </a:pPr>
            <a:r>
              <a:rPr lang="fr-FR" sz="1400" dirty="0" smtClean="0"/>
              <a:t>                                                                                  </a:t>
            </a:r>
            <a:r>
              <a:rPr lang="fr-FR" sz="1400" b="1" dirty="0" smtClean="0"/>
              <a:t>80</a:t>
            </a:r>
            <a:r>
              <a:rPr lang="fr-FR" sz="1400" dirty="0" smtClean="0"/>
              <a:t>. Zone de dépotage</a:t>
            </a:r>
          </a:p>
          <a:p>
            <a:pPr>
              <a:spcBef>
                <a:spcPts val="0"/>
              </a:spcBef>
              <a:buNone/>
            </a:pPr>
            <a:r>
              <a:rPr lang="fr-FR" sz="1400" dirty="0" smtClean="0"/>
              <a:t>                                                                                   </a:t>
            </a:r>
            <a:r>
              <a:rPr lang="fr-FR" sz="1400" b="1" dirty="0" smtClean="0"/>
              <a:t>81</a:t>
            </a:r>
            <a:r>
              <a:rPr lang="fr-FR" sz="1400" dirty="0" smtClean="0"/>
              <a:t>. Miradors</a:t>
            </a:r>
          </a:p>
          <a:p>
            <a:pPr>
              <a:spcBef>
                <a:spcPts val="0"/>
              </a:spcBef>
              <a:buNone/>
            </a:pPr>
            <a:r>
              <a:rPr lang="fr-FR" sz="1400" dirty="0" smtClean="0"/>
              <a:t>                                                                                   </a:t>
            </a:r>
            <a:r>
              <a:rPr lang="fr-FR" sz="1400" b="1" dirty="0" smtClean="0"/>
              <a:t>83</a:t>
            </a:r>
            <a:r>
              <a:rPr lang="fr-FR" sz="1400" dirty="0" smtClean="0"/>
              <a:t>. Réservoir d'eau potable</a:t>
            </a:r>
          </a:p>
        </p:txBody>
      </p:sp>
    </p:spTree>
  </p:cSld>
  <p:clrMapOvr>
    <a:masterClrMapping/>
  </p:clrMapOvr>
  <p:transition spd="slow">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1" nodeType="clickEffect">
                                  <p:stCondLst>
                                    <p:cond delay="0"/>
                                  </p:stCondLst>
                                  <p:childTnLst>
                                    <p:animEffect transition="out" filter="blinds(horizontal)">
                                      <p:cBhvr>
                                        <p:cTn id="12" dur="500"/>
                                        <p:tgtEl>
                                          <p:spTgt spid="15"/>
                                        </p:tgtEl>
                                      </p:cBhvr>
                                    </p:animEffect>
                                    <p:set>
                                      <p:cBhvr>
                                        <p:cTn id="13" dur="1" fill="hold">
                                          <p:stCondLst>
                                            <p:cond delay="499"/>
                                          </p:stCondLst>
                                        </p:cTn>
                                        <p:tgtEl>
                                          <p:spTgt spid="1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16"/>
                                        </p:tgtEl>
                                      </p:cBhvr>
                                    </p:animEffect>
                                    <p:set>
                                      <p:cBhvr>
                                        <p:cTn id="24"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Graphic spid="15" grpId="1">
        <p:bldAsOne/>
      </p:bldGraphic>
      <p:bldGraphic spid="16" grpId="0">
        <p:bldAsOne/>
      </p:bldGraphic>
      <p:bldGraphic spid="16" grpId="1">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descr="C:\Users\acer\Documents\22222222.jpg"/>
          <p:cNvPicPr>
            <a:picLocks noGrp="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Rectangle 4"/>
          <p:cNvSpPr/>
          <p:nvPr/>
        </p:nvSpPr>
        <p:spPr>
          <a:xfrm>
            <a:off x="1000100" y="214290"/>
            <a:ext cx="7286676" cy="523220"/>
          </a:xfrm>
          <a:prstGeom prst="rect">
            <a:avLst/>
          </a:prstGeom>
          <a:solidFill>
            <a:schemeClr val="tx1"/>
          </a:solidFill>
          <a:effectLst>
            <a:softEdge rad="63500"/>
          </a:effectLst>
        </p:spPr>
        <p:txBody>
          <a:bodyPr wrap="square">
            <a:spAutoFit/>
          </a:bodyPr>
          <a:lstStyle/>
          <a:p>
            <a:pPr algn="ctr"/>
            <a:r>
              <a:rPr lang="fr-FR" sz="2800" b="1" dirty="0" smtClean="0">
                <a:solidFill>
                  <a:srgbClr val="FF6600"/>
                </a:solidFill>
                <a:latin typeface="Arial Narrow" pitchFamily="34" charset="0"/>
              </a:rPr>
              <a:t>Connexion des groupes au réseau électrique</a:t>
            </a:r>
            <a:endParaRPr lang="fr-FR" sz="2800" dirty="0">
              <a:solidFill>
                <a:srgbClr val="FF6600"/>
              </a:solidFill>
              <a:latin typeface="Arial Narrow" pitchFamily="34" charset="0"/>
            </a:endParaRPr>
          </a:p>
        </p:txBody>
      </p:sp>
      <p:sp>
        <p:nvSpPr>
          <p:cNvPr id="6" name="Rectangle 5"/>
          <p:cNvSpPr/>
          <p:nvPr/>
        </p:nvSpPr>
        <p:spPr>
          <a:xfrm>
            <a:off x="285720" y="1071546"/>
            <a:ext cx="8429684" cy="1000132"/>
          </a:xfrm>
          <a:prstGeom prst="rect">
            <a:avLst/>
          </a:prstGeom>
          <a:solidFill>
            <a:schemeClr val="accent3"/>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ln w="18415" cmpd="sng">
                  <a:solidFill>
                    <a:srgbClr val="FFFFFF"/>
                  </a:solidFill>
                  <a:prstDash val="solid"/>
                </a:ln>
                <a:solidFill>
                  <a:schemeClr val="tx1"/>
                </a:solidFill>
                <a:effectLst>
                  <a:outerShdw blurRad="63500" dir="3600000" algn="tl" rotWithShape="0">
                    <a:srgbClr val="000000">
                      <a:alpha val="70000"/>
                    </a:srgbClr>
                  </a:outerShdw>
                </a:effectLst>
                <a:latin typeface="+mj-lt"/>
              </a:rPr>
              <a:t>            L’énergie électrique produite par les trois tranches  est destiné à alimenter trois postes électrique  400 KV du réseau national : </a:t>
            </a:r>
            <a:endParaRPr lang="fr-FR" dirty="0">
              <a:ln w="18415" cmpd="sng">
                <a:solidFill>
                  <a:srgbClr val="FFFFFF"/>
                </a:solidFill>
                <a:prstDash val="solid"/>
              </a:ln>
              <a:solidFill>
                <a:schemeClr val="tx1"/>
              </a:solidFill>
              <a:effectLst>
                <a:outerShdw blurRad="63500" dir="3600000" algn="tl" rotWithShape="0">
                  <a:srgbClr val="000000">
                    <a:alpha val="70000"/>
                  </a:srgbClr>
                </a:outerShdw>
              </a:effectLst>
              <a:latin typeface="+mj-lt"/>
            </a:endParaRP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1406" y="428604"/>
            <a:ext cx="5643602" cy="722295"/>
          </a:xfrm>
        </p:spPr>
        <p:txBody>
          <a:bodyPr/>
          <a:lstStyle/>
          <a:p>
            <a:pPr algn="l"/>
            <a:r>
              <a:rPr lang="fr-FR" sz="2000" b="1" u="sng" dirty="0" smtClean="0">
                <a:solidFill>
                  <a:srgbClr val="FF6600"/>
                </a:solidFill>
                <a:effectLst>
                  <a:outerShdw blurRad="38100" dist="38100" dir="2700000" algn="tl">
                    <a:srgbClr val="000000">
                      <a:alpha val="43137"/>
                    </a:srgbClr>
                  </a:outerShdw>
                </a:effectLst>
              </a:rPr>
              <a:t/>
            </a:r>
            <a:br>
              <a:rPr lang="fr-FR" sz="2000" b="1" u="sng" dirty="0" smtClean="0">
                <a:solidFill>
                  <a:srgbClr val="FF6600"/>
                </a:solidFill>
                <a:effectLst>
                  <a:outerShdw blurRad="38100" dist="38100" dir="2700000" algn="tl">
                    <a:srgbClr val="000000">
                      <a:alpha val="43137"/>
                    </a:srgbClr>
                  </a:outerShdw>
                </a:effectLst>
              </a:rPr>
            </a:br>
            <a:endParaRPr lang="fr-FR" sz="2000" dirty="0">
              <a:solidFill>
                <a:srgbClr val="FF6600"/>
              </a:solidFill>
            </a:endParaRPr>
          </a:p>
        </p:txBody>
      </p:sp>
      <p:grpSp>
        <p:nvGrpSpPr>
          <p:cNvPr id="4" name="Espace réservé du contenu 3"/>
          <p:cNvGrpSpPr>
            <a:grpSpLocks noGrp="1"/>
          </p:cNvGrpSpPr>
          <p:nvPr>
            <p:ph idx="1"/>
          </p:nvPr>
        </p:nvGrpSpPr>
        <p:grpSpPr>
          <a:xfrm>
            <a:off x="0" y="785794"/>
            <a:ext cx="8776762" cy="5429288"/>
            <a:chOff x="58165" y="2860094"/>
            <a:chExt cx="8831144" cy="4260090"/>
          </a:xfrm>
        </p:grpSpPr>
        <p:grpSp>
          <p:nvGrpSpPr>
            <p:cNvPr id="5" name="Groupe 57"/>
            <p:cNvGrpSpPr/>
            <p:nvPr/>
          </p:nvGrpSpPr>
          <p:grpSpPr>
            <a:xfrm>
              <a:off x="714348" y="3131106"/>
              <a:ext cx="7969442" cy="3989078"/>
              <a:chOff x="714348" y="2773916"/>
              <a:chExt cx="7969442" cy="3989078"/>
            </a:xfrm>
          </p:grpSpPr>
          <p:grpSp>
            <p:nvGrpSpPr>
              <p:cNvPr id="7" name="Group 17"/>
              <p:cNvGrpSpPr>
                <a:grpSpLocks/>
              </p:cNvGrpSpPr>
              <p:nvPr/>
            </p:nvGrpSpPr>
            <p:grpSpPr bwMode="auto">
              <a:xfrm>
                <a:off x="714348" y="2773916"/>
                <a:ext cx="7969442" cy="3989078"/>
                <a:chOff x="725271" y="1103769"/>
                <a:chExt cx="8495834" cy="5697294"/>
              </a:xfrm>
            </p:grpSpPr>
            <p:pic>
              <p:nvPicPr>
                <p:cNvPr id="18" name="Picture 10"/>
                <p:cNvPicPr>
                  <a:picLocks noChangeAspect="1"/>
                </p:cNvPicPr>
                <p:nvPr/>
              </p:nvPicPr>
              <p:blipFill>
                <a:blip r:embed="rId3">
                  <a:extLst>
                    <a:ext uri="{28A0092B-C50C-407E-A947-70E740481C1C}">
                      <a14:useLocalDpi xmlns="" xmlns:a14="http://schemas.microsoft.com/office/drawing/2010/main" val="0"/>
                    </a:ext>
                  </a:extLst>
                </a:blip>
                <a:srcRect/>
                <a:stretch>
                  <a:fillRect/>
                </a:stretch>
              </p:blipFill>
              <p:spPr bwMode="auto">
                <a:xfrm>
                  <a:off x="868625" y="1491082"/>
                  <a:ext cx="8352480" cy="53099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9" name="Rectangle 1"/>
                <p:cNvSpPr>
                  <a:spLocks noChangeArrowheads="1"/>
                </p:cNvSpPr>
                <p:nvPr/>
              </p:nvSpPr>
              <p:spPr bwMode="auto">
                <a:xfrm>
                  <a:off x="7241968" y="2921891"/>
                  <a:ext cx="1625430" cy="478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smtClean="0">
                      <a:latin typeface="Arial" panose="020B0604020202020204" pitchFamily="34" charset="0"/>
                      <a:ea typeface="HY견고딕" panose="02030600000101010101" pitchFamily="18" charset="-127"/>
                    </a:rPr>
                    <a:t>Condenseur</a:t>
                  </a:r>
                  <a:endParaRPr lang="en-US" altLang="ko-KR" sz="1200" b="1" dirty="0">
                    <a:latin typeface="Arial" panose="020B0604020202020204" pitchFamily="34" charset="0"/>
                    <a:ea typeface="HY견고딕" panose="02030600000101010101" pitchFamily="18" charset="-127"/>
                  </a:endParaRPr>
                </a:p>
              </p:txBody>
            </p:sp>
            <p:cxnSp>
              <p:nvCxnSpPr>
                <p:cNvPr id="20" name="Straight Arrow Connector 4"/>
                <p:cNvCxnSpPr/>
                <p:nvPr/>
              </p:nvCxnSpPr>
              <p:spPr>
                <a:xfrm flipH="1" flipV="1">
                  <a:off x="7498489" y="2461544"/>
                  <a:ext cx="287367" cy="460357"/>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1"/>
                <p:cNvSpPr>
                  <a:spLocks noChangeArrowheads="1"/>
                </p:cNvSpPr>
                <p:nvPr/>
              </p:nvSpPr>
              <p:spPr bwMode="auto">
                <a:xfrm>
                  <a:off x="2324559" y="2780928"/>
                  <a:ext cx="1440160" cy="478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smtClean="0">
                      <a:latin typeface="Arial" panose="020B0604020202020204" pitchFamily="34" charset="0"/>
                      <a:ea typeface="HY견고딕" panose="02030600000101010101" pitchFamily="18" charset="-127"/>
                    </a:rPr>
                    <a:t>Alternateur</a:t>
                  </a:r>
                  <a:endParaRPr lang="en-US" altLang="ko-KR" sz="1200" b="1" dirty="0">
                    <a:latin typeface="Arial" panose="020B0604020202020204" pitchFamily="34" charset="0"/>
                    <a:ea typeface="HY견고딕" panose="02030600000101010101" pitchFamily="18" charset="-127"/>
                  </a:endParaRPr>
                </a:p>
              </p:txBody>
            </p:sp>
            <p:sp>
              <p:nvSpPr>
                <p:cNvPr id="22" name="Rectangle 1"/>
                <p:cNvSpPr>
                  <a:spLocks noChangeArrowheads="1"/>
                </p:cNvSpPr>
                <p:nvPr/>
              </p:nvSpPr>
              <p:spPr bwMode="auto">
                <a:xfrm>
                  <a:off x="4228475" y="1103769"/>
                  <a:ext cx="1668818" cy="478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smtClean="0">
                      <a:latin typeface="Arial" panose="020B0604020202020204" pitchFamily="34" charset="0"/>
                      <a:ea typeface="HY견고딕" panose="02030600000101010101" pitchFamily="18" charset="-127"/>
                    </a:rPr>
                    <a:t>Turbine IP/MP</a:t>
                  </a:r>
                  <a:endParaRPr lang="en-US" altLang="ko-KR" sz="1200" b="1" dirty="0">
                    <a:latin typeface="Arial" panose="020B0604020202020204" pitchFamily="34" charset="0"/>
                    <a:ea typeface="HY견고딕" panose="02030600000101010101" pitchFamily="18" charset="-127"/>
                  </a:endParaRPr>
                </a:p>
              </p:txBody>
            </p:sp>
            <p:sp>
              <p:nvSpPr>
                <p:cNvPr id="23" name="Rectangle 1"/>
                <p:cNvSpPr>
                  <a:spLocks noChangeArrowheads="1"/>
                </p:cNvSpPr>
                <p:nvPr/>
              </p:nvSpPr>
              <p:spPr bwMode="auto">
                <a:xfrm>
                  <a:off x="4000004" y="2010319"/>
                  <a:ext cx="1440160" cy="478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smtClean="0">
                      <a:latin typeface="Arial" panose="020B0604020202020204" pitchFamily="34" charset="0"/>
                      <a:ea typeface="HY견고딕" panose="02030600000101010101" pitchFamily="18" charset="-127"/>
                    </a:rPr>
                    <a:t>Turbine HP</a:t>
                  </a:r>
                  <a:endParaRPr lang="en-US" altLang="ko-KR" sz="1200" b="1" dirty="0">
                    <a:latin typeface="Arial" panose="020B0604020202020204" pitchFamily="34" charset="0"/>
                    <a:ea typeface="HY견고딕" panose="02030600000101010101" pitchFamily="18" charset="-127"/>
                  </a:endParaRPr>
                </a:p>
              </p:txBody>
            </p:sp>
            <p:sp>
              <p:nvSpPr>
                <p:cNvPr id="24" name="Rectangle 1"/>
                <p:cNvSpPr>
                  <a:spLocks noChangeArrowheads="1"/>
                </p:cNvSpPr>
                <p:nvPr/>
              </p:nvSpPr>
              <p:spPr bwMode="auto">
                <a:xfrm>
                  <a:off x="725271" y="3751400"/>
                  <a:ext cx="1523132" cy="478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smtClean="0">
                      <a:latin typeface="Arial" panose="020B0604020202020204" pitchFamily="34" charset="0"/>
                      <a:ea typeface="HY견고딕" panose="02030600000101010101" pitchFamily="18" charset="-127"/>
                    </a:rPr>
                    <a:t>Turbine TG</a:t>
                  </a:r>
                  <a:endParaRPr lang="en-US" altLang="ko-KR" sz="1200" b="1" dirty="0">
                    <a:latin typeface="Arial" panose="020B0604020202020204" pitchFamily="34" charset="0"/>
                    <a:ea typeface="HY견고딕" panose="02030600000101010101" pitchFamily="18" charset="-127"/>
                  </a:endParaRPr>
                </a:p>
              </p:txBody>
            </p:sp>
            <p:cxnSp>
              <p:nvCxnSpPr>
                <p:cNvPr id="25" name="Straight Arrow Connector 16"/>
                <p:cNvCxnSpPr/>
                <p:nvPr/>
              </p:nvCxnSpPr>
              <p:spPr>
                <a:xfrm>
                  <a:off x="5516509" y="1504938"/>
                  <a:ext cx="501371" cy="738496"/>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8"/>
                <p:cNvCxnSpPr/>
                <p:nvPr/>
              </p:nvCxnSpPr>
              <p:spPr>
                <a:xfrm>
                  <a:off x="4707662" y="2335451"/>
                  <a:ext cx="739316" cy="669197"/>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0"/>
                <p:cNvCxnSpPr/>
                <p:nvPr/>
              </p:nvCxnSpPr>
              <p:spPr>
                <a:xfrm>
                  <a:off x="3585624" y="3170214"/>
                  <a:ext cx="414379" cy="50163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1"/>
                <p:cNvCxnSpPr/>
                <p:nvPr/>
              </p:nvCxnSpPr>
              <p:spPr>
                <a:xfrm>
                  <a:off x="2096089" y="3977934"/>
                  <a:ext cx="533096" cy="528231"/>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19"/>
              <p:cNvCxnSpPr/>
              <p:nvPr/>
            </p:nvCxnSpPr>
            <p:spPr bwMode="auto">
              <a:xfrm>
                <a:off x="4276728" y="3829056"/>
                <a:ext cx="652462" cy="385762"/>
              </a:xfrm>
              <a:prstGeom prst="straightConnector1">
                <a:avLst/>
              </a:prstGeom>
              <a:ln>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1"/>
              <p:cNvSpPr>
                <a:spLocks noChangeArrowheads="1"/>
              </p:cNvSpPr>
              <p:nvPr/>
            </p:nvSpPr>
            <p:spPr bwMode="auto">
              <a:xfrm>
                <a:off x="2643174" y="3571876"/>
                <a:ext cx="1693517" cy="3074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a:defRPr kumimoji="1">
                    <a:solidFill>
                      <a:schemeClr val="tx1"/>
                    </a:solidFill>
                    <a:latin typeface="굴림" panose="020B0600000101010101" pitchFamily="50" charset="-127"/>
                    <a:ea typeface="굴림" panose="020B0600000101010101" pitchFamily="50" charset="-127"/>
                  </a:defRPr>
                </a:lvl1pPr>
                <a:lvl2pPr>
                  <a:defRPr kumimoji="1">
                    <a:solidFill>
                      <a:schemeClr val="tx1"/>
                    </a:solidFill>
                    <a:latin typeface="굴림" panose="020B0600000101010101" pitchFamily="50" charset="-127"/>
                    <a:ea typeface="굴림" panose="020B0600000101010101" pitchFamily="50" charset="-127"/>
                  </a:defRPr>
                </a:lvl2pPr>
                <a:lvl3pPr>
                  <a:defRPr kumimoji="1">
                    <a:solidFill>
                      <a:schemeClr val="tx1"/>
                    </a:solidFill>
                    <a:latin typeface="굴림" panose="020B0600000101010101" pitchFamily="50" charset="-127"/>
                    <a:ea typeface="굴림" panose="020B0600000101010101" pitchFamily="50" charset="-127"/>
                  </a:defRPr>
                </a:lvl3pPr>
                <a:lvl4pPr>
                  <a:defRPr kumimoji="1">
                    <a:solidFill>
                      <a:schemeClr val="tx1"/>
                    </a:solidFill>
                    <a:latin typeface="굴림" panose="020B0600000101010101" pitchFamily="50" charset="-127"/>
                    <a:ea typeface="굴림" panose="020B0600000101010101" pitchFamily="50" charset="-127"/>
                  </a:defRPr>
                </a:lvl4pPr>
                <a:lvl5pPr>
                  <a:defRPr kumimoji="1">
                    <a:solidFill>
                      <a:schemeClr val="tx1"/>
                    </a:solidFill>
                    <a:latin typeface="굴림" panose="020B0600000101010101" pitchFamily="50" charset="-127"/>
                    <a:ea typeface="굴림" panose="020B0600000101010101" pitchFamily="50" charset="-127"/>
                  </a:defRPr>
                </a:lvl5pPr>
                <a:lvl6pPr marL="23717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8289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2861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743325" indent="-5461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1" latinLnBrk="1" hangingPunct="1">
                  <a:lnSpc>
                    <a:spcPct val="150000"/>
                  </a:lnSpc>
                </a:pPr>
                <a:r>
                  <a:rPr lang="en-US" altLang="ko-KR" sz="1200" b="1" dirty="0" err="1" smtClean="0">
                    <a:latin typeface="Arial" panose="020B0604020202020204" pitchFamily="34" charset="0"/>
                    <a:ea typeface="HY견고딕" panose="02030600000101010101" pitchFamily="18" charset="-127"/>
                  </a:rPr>
                  <a:t>Embrayage</a:t>
                </a:r>
                <a:r>
                  <a:rPr lang="en-US" altLang="ko-KR" sz="1200" b="1" dirty="0" smtClean="0">
                    <a:latin typeface="Arial" panose="020B0604020202020204" pitchFamily="34" charset="0"/>
                    <a:ea typeface="HY견고딕" panose="02030600000101010101" pitchFamily="18" charset="-127"/>
                  </a:rPr>
                  <a:t> </a:t>
                </a:r>
                <a:endParaRPr lang="en-US" altLang="ko-KR" sz="1200" b="1" dirty="0">
                  <a:latin typeface="Arial" panose="020B0604020202020204" pitchFamily="34" charset="0"/>
                  <a:ea typeface="HY견고딕" panose="02030600000101010101" pitchFamily="18" charset="-127"/>
                </a:endParaRPr>
              </a:p>
            </p:txBody>
          </p:sp>
          <p:cxnSp>
            <p:nvCxnSpPr>
              <p:cNvPr id="12" name="Straight Arrow Connector 4"/>
              <p:cNvCxnSpPr/>
              <p:nvPr/>
            </p:nvCxnSpPr>
            <p:spPr bwMode="auto">
              <a:xfrm rot="16200000" flipV="1">
                <a:off x="4682681" y="4461328"/>
                <a:ext cx="993084" cy="785818"/>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ZoneTexte 12"/>
              <p:cNvSpPr txBox="1"/>
              <p:nvPr/>
            </p:nvSpPr>
            <p:spPr>
              <a:xfrm>
                <a:off x="5214942" y="5286388"/>
                <a:ext cx="813043" cy="276999"/>
              </a:xfrm>
              <a:prstGeom prst="rect">
                <a:avLst/>
              </a:prstGeom>
              <a:noFill/>
            </p:spPr>
            <p:txBody>
              <a:bodyPr wrap="none" rtlCol="0">
                <a:spAutoFit/>
              </a:bodyPr>
              <a:lstStyle/>
              <a:p>
                <a:r>
                  <a:rPr lang="fr-FR" sz="1200" b="1" dirty="0" smtClean="0">
                    <a:latin typeface="+mj-lt"/>
                  </a:rPr>
                  <a:t>Excitation</a:t>
                </a:r>
                <a:endParaRPr lang="fr-FR" sz="1200" b="1" dirty="0">
                  <a:latin typeface="+mj-lt"/>
                </a:endParaRPr>
              </a:p>
            </p:txBody>
          </p:sp>
          <p:cxnSp>
            <p:nvCxnSpPr>
              <p:cNvPr id="14" name="Straight Arrow Connector 4"/>
              <p:cNvCxnSpPr/>
              <p:nvPr/>
            </p:nvCxnSpPr>
            <p:spPr bwMode="auto">
              <a:xfrm rot="16200000" flipV="1">
                <a:off x="6147160" y="3854105"/>
                <a:ext cx="850208" cy="714380"/>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5" name="ZoneTexte 14"/>
              <p:cNvSpPr txBox="1"/>
              <p:nvPr/>
            </p:nvSpPr>
            <p:spPr>
              <a:xfrm>
                <a:off x="6735059" y="4572008"/>
                <a:ext cx="1263359" cy="276999"/>
              </a:xfrm>
              <a:prstGeom prst="rect">
                <a:avLst/>
              </a:prstGeom>
              <a:noFill/>
            </p:spPr>
            <p:txBody>
              <a:bodyPr wrap="none" rtlCol="0">
                <a:spAutoFit/>
              </a:bodyPr>
              <a:lstStyle/>
              <a:p>
                <a:r>
                  <a:rPr lang="fr-FR" sz="1200" b="1" dirty="0" smtClean="0">
                    <a:latin typeface="+mj-lt"/>
                  </a:rPr>
                  <a:t>Vireur électrique</a:t>
                </a:r>
                <a:endParaRPr lang="fr-FR" sz="1200" b="1" dirty="0">
                  <a:latin typeface="+mj-lt"/>
                </a:endParaRPr>
              </a:p>
            </p:txBody>
          </p:sp>
          <p:cxnSp>
            <p:nvCxnSpPr>
              <p:cNvPr id="16" name="Straight Arrow Connector 4"/>
              <p:cNvCxnSpPr/>
              <p:nvPr/>
            </p:nvCxnSpPr>
            <p:spPr bwMode="auto">
              <a:xfrm rot="16200000" flipV="1">
                <a:off x="3325359" y="5175708"/>
                <a:ext cx="850208" cy="642942"/>
              </a:xfrm>
              <a:prstGeom prst="straightConnector1">
                <a:avLst/>
              </a:prstGeom>
              <a:ln>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643306" y="5929330"/>
                <a:ext cx="1391663" cy="276999"/>
              </a:xfrm>
              <a:prstGeom prst="rect">
                <a:avLst/>
              </a:prstGeom>
              <a:noFill/>
            </p:spPr>
            <p:txBody>
              <a:bodyPr wrap="none" rtlCol="0">
                <a:spAutoFit/>
              </a:bodyPr>
              <a:lstStyle/>
              <a:p>
                <a:r>
                  <a:rPr lang="fr-FR" sz="1200" b="1" smtClean="0">
                    <a:latin typeface="+mj-lt"/>
                  </a:rPr>
                  <a:t>Vireur hydraulique</a:t>
                </a:r>
                <a:endParaRPr lang="fr-FR" sz="1200" b="1" dirty="0">
                  <a:latin typeface="+mj-lt"/>
                </a:endParaRPr>
              </a:p>
            </p:txBody>
          </p:sp>
        </p:grpSp>
        <p:sp>
          <p:nvSpPr>
            <p:cNvPr id="6" name="ZoneTexte 5"/>
            <p:cNvSpPr txBox="1"/>
            <p:nvPr/>
          </p:nvSpPr>
          <p:spPr>
            <a:xfrm>
              <a:off x="58165" y="2860094"/>
              <a:ext cx="8831144" cy="507144"/>
            </a:xfrm>
            <a:prstGeom prst="rect">
              <a:avLst/>
            </a:prstGeom>
            <a:noFill/>
          </p:spPr>
          <p:txBody>
            <a:bodyPr wrap="none" rtlCol="0">
              <a:spAutoFit/>
            </a:bodyPr>
            <a:lstStyle/>
            <a:p>
              <a:r>
                <a:rPr lang="fr-FR" b="1" dirty="0" smtClean="0">
                  <a:solidFill>
                    <a:srgbClr val="FF0000"/>
                  </a:solidFill>
                  <a:effectLst>
                    <a:outerShdw blurRad="38100" dist="38100" dir="2700000" algn="tl">
                      <a:srgbClr val="000000">
                        <a:alpha val="43137"/>
                      </a:srgbClr>
                    </a:outerShdw>
                  </a:effectLst>
                  <a:latin typeface="+mj-lt"/>
                </a:rPr>
                <a:t> </a:t>
              </a:r>
              <a:r>
                <a:rPr lang="fr-FR" b="1" dirty="0" smtClean="0">
                  <a:solidFill>
                    <a:srgbClr val="FF6600"/>
                  </a:solidFill>
                  <a:effectLst>
                    <a:outerShdw blurRad="38100" dist="38100" dir="2700000" algn="tl">
                      <a:srgbClr val="000000">
                        <a:alpha val="43137"/>
                      </a:srgbClr>
                    </a:outerShdw>
                  </a:effectLst>
                  <a:latin typeface="+mj-lt"/>
                </a:rPr>
                <a:t>Principaux organes qui constitue la ligne d’arbre  du groupe turbo-alternateur</a:t>
              </a:r>
            </a:p>
            <a:p>
              <a:endParaRPr lang="fr-FR" b="1" u="sng" dirty="0">
                <a:solidFill>
                  <a:srgbClr val="FF0000"/>
                </a:solidFill>
                <a:effectLst>
                  <a:outerShdw blurRad="38100" dist="38100" dir="2700000" algn="tl">
                    <a:srgbClr val="000000">
                      <a:alpha val="43137"/>
                    </a:srgbClr>
                  </a:outerShdw>
                </a:effectLst>
                <a:latin typeface="+mj-lt"/>
              </a:endParaRPr>
            </a:p>
          </p:txBody>
        </p:sp>
      </p:gr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00098" y="142852"/>
            <a:ext cx="8429684" cy="571504"/>
          </a:xfrm>
        </p:spPr>
        <p:txBody>
          <a:bodyPr/>
          <a:lstStyle/>
          <a:p>
            <a:r>
              <a:rPr lang="fr-FR" sz="2400" dirty="0" smtClean="0">
                <a:solidFill>
                  <a:srgbClr val="FF6600"/>
                </a:solidFill>
                <a:effectLst>
                  <a:outerShdw blurRad="38100" dist="38100" dir="2700000" algn="tl">
                    <a:srgbClr val="000000">
                      <a:alpha val="43137"/>
                    </a:srgbClr>
                  </a:outerShdw>
                </a:effectLst>
              </a:rPr>
              <a:t>        </a:t>
            </a:r>
            <a:r>
              <a:rPr lang="fr-FR" sz="2800" b="1" dirty="0" smtClean="0">
                <a:solidFill>
                  <a:srgbClr val="FF6600"/>
                </a:solidFill>
                <a:effectLst>
                  <a:outerShdw blurRad="38100" dist="38100" dir="2700000" algn="tl">
                    <a:srgbClr val="000000">
                      <a:alpha val="43137"/>
                    </a:srgbClr>
                  </a:outerShdw>
                </a:effectLst>
                <a:latin typeface="Times New Roman" pitchFamily="18" charset="0"/>
                <a:cs typeface="Times New Roman" pitchFamily="18" charset="0"/>
              </a:rPr>
              <a:t>Fonctionnement d’une tranche de production</a:t>
            </a:r>
            <a:endParaRPr lang="fr-FR" sz="2800" b="1" dirty="0">
              <a:solidFill>
                <a:srgbClr val="FF6600"/>
              </a:solidFill>
              <a:latin typeface="Times New Roman" pitchFamily="18" charset="0"/>
              <a:cs typeface="Times New Roman" pitchFamily="18" charset="0"/>
            </a:endParaRPr>
          </a:p>
        </p:txBody>
      </p:sp>
      <p:sp>
        <p:nvSpPr>
          <p:cNvPr id="3" name="Espace réservé du contenu 2"/>
          <p:cNvSpPr>
            <a:spLocks noGrp="1"/>
          </p:cNvSpPr>
          <p:nvPr>
            <p:ph idx="1"/>
          </p:nvPr>
        </p:nvSpPr>
        <p:spPr>
          <a:xfrm>
            <a:off x="214282" y="357166"/>
            <a:ext cx="8229600" cy="2928958"/>
          </a:xfrm>
        </p:spPr>
        <p:txBody>
          <a:bodyPr/>
          <a:lstStyle/>
          <a:p>
            <a:pPr algn="ctr">
              <a:buNone/>
            </a:pPr>
            <a:r>
              <a:rPr lang="fr-FR" sz="1400" dirty="0" smtClean="0"/>
              <a:t>     </a:t>
            </a:r>
            <a:endParaRPr lang="fr-FR" sz="1400" dirty="0"/>
          </a:p>
        </p:txBody>
      </p:sp>
      <p:pic>
        <p:nvPicPr>
          <p:cNvPr id="5" name="Picture 3"/>
          <p:cNvPicPr>
            <a:picLocks noChangeAspect="1" noChangeArrowheads="1"/>
          </p:cNvPicPr>
          <p:nvPr/>
        </p:nvPicPr>
        <p:blipFill>
          <a:blip r:embed="rId3"/>
          <a:srcRect/>
          <a:stretch>
            <a:fillRect/>
          </a:stretch>
        </p:blipFill>
        <p:spPr bwMode="auto">
          <a:xfrm>
            <a:off x="0" y="1071546"/>
            <a:ext cx="9144000" cy="5286412"/>
          </a:xfrm>
          <a:prstGeom prst="rect">
            <a:avLst/>
          </a:prstGeom>
          <a:noFill/>
          <a:ln w="9525">
            <a:noFill/>
            <a:miter lim="800000"/>
            <a:headEnd/>
            <a:tailEnd/>
          </a:ln>
          <a:effectLst/>
        </p:spPr>
      </p:pic>
      <p:sp>
        <p:nvSpPr>
          <p:cNvPr id="6" name="Organigramme : Opération manuelle 5"/>
          <p:cNvSpPr/>
          <p:nvPr/>
        </p:nvSpPr>
        <p:spPr>
          <a:xfrm rot="5400000">
            <a:off x="1250134" y="1428737"/>
            <a:ext cx="392906" cy="464347"/>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Rectangle 6"/>
          <p:cNvSpPr/>
          <p:nvPr/>
        </p:nvSpPr>
        <p:spPr>
          <a:xfrm>
            <a:off x="1000100" y="1857364"/>
            <a:ext cx="214314" cy="21431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Organigramme : Opération manuelle 7"/>
          <p:cNvSpPr/>
          <p:nvPr/>
        </p:nvSpPr>
        <p:spPr>
          <a:xfrm rot="16200000">
            <a:off x="464315" y="1464455"/>
            <a:ext cx="392909" cy="464347"/>
          </a:xfrm>
          <a:prstGeom prst="flowChartManualOperatio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gauche 8"/>
          <p:cNvSpPr/>
          <p:nvPr/>
        </p:nvSpPr>
        <p:spPr>
          <a:xfrm>
            <a:off x="357158" y="2786058"/>
            <a:ext cx="142876" cy="7143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e bas 9"/>
          <p:cNvSpPr/>
          <p:nvPr/>
        </p:nvSpPr>
        <p:spPr>
          <a:xfrm>
            <a:off x="214282" y="2857496"/>
            <a:ext cx="71438" cy="142876"/>
          </a:xfrm>
          <a:prstGeom prst="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droite 10"/>
          <p:cNvSpPr/>
          <p:nvPr/>
        </p:nvSpPr>
        <p:spPr>
          <a:xfrm flipV="1">
            <a:off x="285720" y="6286520"/>
            <a:ext cx="142876" cy="7143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vers le haut 11"/>
          <p:cNvSpPr/>
          <p:nvPr/>
        </p:nvSpPr>
        <p:spPr>
          <a:xfrm>
            <a:off x="6643702" y="6215082"/>
            <a:ext cx="71438" cy="142876"/>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à coins arrondis 12"/>
          <p:cNvSpPr/>
          <p:nvPr/>
        </p:nvSpPr>
        <p:spPr>
          <a:xfrm>
            <a:off x="1500166" y="1142984"/>
            <a:ext cx="1285884" cy="285752"/>
          </a:xfrm>
          <a:prstGeom prst="wedgeRoundRectCallout">
            <a:avLst>
              <a:gd name="adj1" fmla="val -34920"/>
              <a:gd name="adj2" fmla="val 7205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latin typeface="+mj-lt"/>
              </a:rPr>
              <a:t>Compresseur</a:t>
            </a:r>
            <a:endParaRPr lang="fr-FR" sz="1400" dirty="0">
              <a:latin typeface="+mj-lt"/>
            </a:endParaRPr>
          </a:p>
        </p:txBody>
      </p:sp>
      <p:sp>
        <p:nvSpPr>
          <p:cNvPr id="14" name="Rectangle à coins arrondis 13"/>
          <p:cNvSpPr/>
          <p:nvPr/>
        </p:nvSpPr>
        <p:spPr>
          <a:xfrm flipH="1">
            <a:off x="714348" y="1214422"/>
            <a:ext cx="571504" cy="214314"/>
          </a:xfrm>
          <a:prstGeom prst="wedgeRoundRectCallout">
            <a:avLst>
              <a:gd name="adj1" fmla="val -7379"/>
              <a:gd name="adj2" fmla="val 24171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C.C</a:t>
            </a:r>
            <a:endParaRPr lang="fr-FR" sz="1600" dirty="0">
              <a:latin typeface="+mj-lt"/>
            </a:endParaRPr>
          </a:p>
        </p:txBody>
      </p:sp>
      <p:sp>
        <p:nvSpPr>
          <p:cNvPr id="15" name="Rectangle à coins arrondis 14"/>
          <p:cNvSpPr/>
          <p:nvPr/>
        </p:nvSpPr>
        <p:spPr>
          <a:xfrm>
            <a:off x="0" y="1142984"/>
            <a:ext cx="500034" cy="285752"/>
          </a:xfrm>
          <a:prstGeom prst="wedgeRoundRectCallout">
            <a:avLst>
              <a:gd name="adj1" fmla="val 44974"/>
              <a:gd name="adj2" fmla="val 88428"/>
              <a:gd name="adj3" fmla="val 16667"/>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TG</a:t>
            </a:r>
            <a:endParaRPr lang="fr-FR" sz="1600" dirty="0">
              <a:latin typeface="+mj-lt"/>
            </a:endParaRPr>
          </a:p>
        </p:txBody>
      </p:sp>
      <p:sp>
        <p:nvSpPr>
          <p:cNvPr id="16" name="Rectangle à coins arrondis 15"/>
          <p:cNvSpPr/>
          <p:nvPr/>
        </p:nvSpPr>
        <p:spPr>
          <a:xfrm>
            <a:off x="1857356" y="4786322"/>
            <a:ext cx="857256" cy="357190"/>
          </a:xfrm>
          <a:prstGeom prst="wedgeRoundRectCallout">
            <a:avLst>
              <a:gd name="adj1" fmla="val 84241"/>
              <a:gd name="adj2" fmla="val 66866"/>
              <a:gd name="adj3" fmla="val 16667"/>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HRSG</a:t>
            </a:r>
            <a:endParaRPr lang="fr-FR" sz="1600" dirty="0">
              <a:latin typeface="+mj-lt"/>
            </a:endParaRPr>
          </a:p>
        </p:txBody>
      </p:sp>
      <p:sp>
        <p:nvSpPr>
          <p:cNvPr id="17" name="Rectangle à coins arrondis 16"/>
          <p:cNvSpPr/>
          <p:nvPr/>
        </p:nvSpPr>
        <p:spPr>
          <a:xfrm>
            <a:off x="3571868" y="2357430"/>
            <a:ext cx="500066" cy="857256"/>
          </a:xfrm>
          <a:prstGeom prst="wedgeRoundRectCallout">
            <a:avLst>
              <a:gd name="adj1" fmla="val -18786"/>
              <a:gd name="adj2" fmla="val -109917"/>
              <a:gd name="adj3" fmla="val 16667"/>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TV HP</a:t>
            </a:r>
            <a:endParaRPr lang="fr-FR" sz="1600" dirty="0">
              <a:latin typeface="+mj-lt"/>
            </a:endParaRPr>
          </a:p>
        </p:txBody>
      </p:sp>
      <p:sp>
        <p:nvSpPr>
          <p:cNvPr id="18" name="Rectangle à coins arrondis 17"/>
          <p:cNvSpPr/>
          <p:nvPr/>
        </p:nvSpPr>
        <p:spPr>
          <a:xfrm>
            <a:off x="5357818" y="2428868"/>
            <a:ext cx="500066" cy="428628"/>
          </a:xfrm>
          <a:prstGeom prst="wedgeRoundRectCallout">
            <a:avLst>
              <a:gd name="adj1" fmla="val -5140"/>
              <a:gd name="adj2" fmla="val -183150"/>
              <a:gd name="adj3" fmla="val 16667"/>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TV IP</a:t>
            </a:r>
            <a:endParaRPr lang="fr-FR" sz="1600" dirty="0">
              <a:latin typeface="+mj-lt"/>
            </a:endParaRPr>
          </a:p>
        </p:txBody>
      </p:sp>
      <p:sp>
        <p:nvSpPr>
          <p:cNvPr id="19" name="Rectangle à coins arrondis 18"/>
          <p:cNvSpPr/>
          <p:nvPr/>
        </p:nvSpPr>
        <p:spPr>
          <a:xfrm>
            <a:off x="6000760" y="2500306"/>
            <a:ext cx="500066" cy="428628"/>
          </a:xfrm>
          <a:prstGeom prst="wedgeRoundRectCallout">
            <a:avLst>
              <a:gd name="adj1" fmla="val -10598"/>
              <a:gd name="adj2" fmla="val -170414"/>
              <a:gd name="adj3" fmla="val 16667"/>
            </a:avLst>
          </a:prstGeom>
          <a:solidFill>
            <a:srgbClr val="FF9966">
              <a:alpha val="8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TV LP</a:t>
            </a:r>
            <a:endParaRPr lang="fr-FR" sz="1600" dirty="0">
              <a:latin typeface="+mj-lt"/>
            </a:endParaRPr>
          </a:p>
        </p:txBody>
      </p:sp>
      <p:sp>
        <p:nvSpPr>
          <p:cNvPr id="20" name="Rectangle à coins arrondis 19"/>
          <p:cNvSpPr/>
          <p:nvPr/>
        </p:nvSpPr>
        <p:spPr>
          <a:xfrm>
            <a:off x="6929454" y="1142984"/>
            <a:ext cx="1357322" cy="428628"/>
          </a:xfrm>
          <a:prstGeom prst="wedgeRoundRectCallout">
            <a:avLst>
              <a:gd name="adj1" fmla="val -57203"/>
              <a:gd name="adj2" fmla="val 82878"/>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Condenseur</a:t>
            </a:r>
            <a:endParaRPr lang="fr-FR" sz="1600" dirty="0">
              <a:latin typeface="+mj-lt"/>
            </a:endParaRPr>
          </a:p>
        </p:txBody>
      </p:sp>
      <p:sp>
        <p:nvSpPr>
          <p:cNvPr id="21" name="Rectangle à coins arrondis 20"/>
          <p:cNvSpPr/>
          <p:nvPr/>
        </p:nvSpPr>
        <p:spPr>
          <a:xfrm>
            <a:off x="2285984" y="3000372"/>
            <a:ext cx="500066" cy="285752"/>
          </a:xfrm>
          <a:prstGeom prst="wedgeRoundRectCallout">
            <a:avLst>
              <a:gd name="adj1" fmla="val -42667"/>
              <a:gd name="adj2" fmla="val -83437"/>
              <a:gd name="adj3" fmla="val 16667"/>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latin typeface="+mj-lt"/>
              </a:rPr>
              <a:t>Alt</a:t>
            </a:r>
            <a:endParaRPr lang="fr-FR" sz="1600" dirty="0">
              <a:latin typeface="+mj-lt"/>
            </a:endParaRPr>
          </a:p>
        </p:txBody>
      </p:sp>
      <p:sp>
        <p:nvSpPr>
          <p:cNvPr id="22" name="Éclair 21"/>
          <p:cNvSpPr/>
          <p:nvPr/>
        </p:nvSpPr>
        <p:spPr>
          <a:xfrm>
            <a:off x="2000232" y="2643182"/>
            <a:ext cx="285752" cy="285752"/>
          </a:xfrm>
          <a:prstGeom prst="lightningBol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rapèze 22"/>
          <p:cNvSpPr/>
          <p:nvPr/>
        </p:nvSpPr>
        <p:spPr>
          <a:xfrm rot="5400000">
            <a:off x="3602926" y="1254802"/>
            <a:ext cx="437949" cy="785818"/>
          </a:xfrm>
          <a:prstGeom prst="trapezoid">
            <a:avLst/>
          </a:prstGeom>
          <a:solidFill>
            <a:srgbClr val="C00000">
              <a:alpha val="8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Trapèze 23"/>
          <p:cNvSpPr/>
          <p:nvPr/>
        </p:nvSpPr>
        <p:spPr>
          <a:xfrm rot="16200000">
            <a:off x="5322099" y="1250142"/>
            <a:ext cx="428627" cy="785816"/>
          </a:xfrm>
          <a:prstGeom prst="trapezoid">
            <a:avLst/>
          </a:prstGeom>
          <a:solidFill>
            <a:srgbClr val="FF3300">
              <a:alpha val="9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Trapèze 24"/>
          <p:cNvSpPr/>
          <p:nvPr/>
        </p:nvSpPr>
        <p:spPr>
          <a:xfrm rot="16200000">
            <a:off x="5814529" y="1456818"/>
            <a:ext cx="586777" cy="357190"/>
          </a:xfrm>
          <a:prstGeom prst="trapezoid">
            <a:avLst/>
          </a:prstGeom>
          <a:solidFill>
            <a:srgbClr val="FF9966">
              <a:alpha val="92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Flèche courbée vers la gauche 25"/>
          <p:cNvSpPr/>
          <p:nvPr/>
        </p:nvSpPr>
        <p:spPr>
          <a:xfrm>
            <a:off x="4572000" y="2571744"/>
            <a:ext cx="214314" cy="42862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7" name="Flèche courbée vers la gauche 26"/>
          <p:cNvSpPr/>
          <p:nvPr/>
        </p:nvSpPr>
        <p:spPr>
          <a:xfrm>
            <a:off x="2428861" y="2643182"/>
            <a:ext cx="142876" cy="285752"/>
          </a:xfrm>
          <a:prstGeom prst="curvedLeftArrow">
            <a:avLst/>
          </a:prstGeom>
          <a:solidFill>
            <a:srgbClr val="13250D"/>
          </a:solidFill>
          <a:ln>
            <a:solidFill>
              <a:srgbClr val="13250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childTnLst>
                          </p:cTn>
                        </p:par>
                        <p:par>
                          <p:cTn id="8" fill="hold">
                            <p:stCondLst>
                              <p:cond delay="500"/>
                            </p:stCondLst>
                            <p:childTnLst>
                              <p:par>
                                <p:cTn id="9" presetID="18" presetClass="exit" presetSubtype="6" repeatCount="indefinite" fill="hold" grpId="0" nodeType="afterEffect">
                                  <p:stCondLst>
                                    <p:cond delay="0"/>
                                  </p:stCondLst>
                                  <p:childTnLst>
                                    <p:animEffect transition="out" filter="strips(downRigh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 presetClass="entr" presetSubtype="10"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checkerboard(across)">
                                      <p:cBhvr>
                                        <p:cTn id="16" dur="500"/>
                                        <p:tgtEl>
                                          <p:spTgt spid="14"/>
                                        </p:tgtEl>
                                      </p:cBhvr>
                                    </p:animEffect>
                                  </p:childTnLst>
                                </p:cTn>
                              </p:par>
                            </p:childTnLst>
                          </p:cTn>
                        </p:par>
                        <p:par>
                          <p:cTn id="17" fill="hold">
                            <p:stCondLst>
                              <p:cond delay="500"/>
                            </p:stCondLst>
                            <p:childTnLst>
                              <p:par>
                                <p:cTn id="18" presetID="18" presetClass="exit" presetSubtype="6" repeatCount="indefinite" fill="hold" grpId="0" nodeType="afterEffect">
                                  <p:stCondLst>
                                    <p:cond delay="0"/>
                                  </p:stCondLst>
                                  <p:childTnLst>
                                    <p:animEffect transition="out" filter="strips(downRight)">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checkerboard(across)">
                                      <p:cBhvr>
                                        <p:cTn id="25" dur="500"/>
                                        <p:tgtEl>
                                          <p:spTgt spid="15"/>
                                        </p:tgtEl>
                                      </p:cBhvr>
                                    </p:animEffect>
                                  </p:childTnLst>
                                </p:cTn>
                              </p:par>
                            </p:childTnLst>
                          </p:cTn>
                        </p:par>
                        <p:par>
                          <p:cTn id="26" fill="hold">
                            <p:stCondLst>
                              <p:cond delay="500"/>
                            </p:stCondLst>
                            <p:childTnLst>
                              <p:par>
                                <p:cTn id="27" presetID="18" presetClass="exit" presetSubtype="6" repeatCount="indefinite" fill="hold" grpId="0" nodeType="afterEffect">
                                  <p:stCondLst>
                                    <p:cond delay="0"/>
                                  </p:stCondLst>
                                  <p:childTnLst>
                                    <p:animEffect transition="out" filter="strips(downRight)">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1" presetClass="exit" presetSubtype="8" repeatCount="indefinite" fill="hold" grpId="0" nodeType="clickEffect">
                                  <p:stCondLst>
                                    <p:cond delay="0"/>
                                  </p:stCondLst>
                                  <p:childTnLst>
                                    <p:animEffect transition="out" filter="wheel(8)">
                                      <p:cBhvr>
                                        <p:cTn id="33" dur="500"/>
                                        <p:tgtEl>
                                          <p:spTgt spid="27"/>
                                        </p:tgtEl>
                                      </p:cBhvr>
                                    </p:animEffect>
                                    <p:set>
                                      <p:cBhvr>
                                        <p:cTn id="34" dur="1" fill="hold">
                                          <p:stCondLst>
                                            <p:cond delay="499"/>
                                          </p:stCondLst>
                                        </p:cTn>
                                        <p:tgtEl>
                                          <p:spTgt spid="2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5" presetClass="path" presetSubtype="0" repeatCount="indefinite" accel="50000" decel="50000" fill="hold" grpId="0" nodeType="clickEffect">
                                  <p:stCondLst>
                                    <p:cond delay="0"/>
                                  </p:stCondLst>
                                  <p:childTnLst>
                                    <p:animMotion origin="layout" path="M 0.00435 -2.07216E-6 L -0.02657 -0.00115 " pathEditMode="relative" rAng="0" ptsTypes="AA">
                                      <p:cBhvr>
                                        <p:cTn id="38" dur="1000" fill="hold"/>
                                        <p:tgtEl>
                                          <p:spTgt spid="9"/>
                                        </p:tgtEl>
                                        <p:attrNameLst>
                                          <p:attrName>ppt_x</p:attrName>
                                          <p:attrName>ppt_y</p:attrName>
                                        </p:attrNameLst>
                                      </p:cBhvr>
                                      <p:rCtr x="-15" y="-1"/>
                                    </p:animMotion>
                                  </p:childTnLst>
                                  <p:subTnLst>
                                    <p:set>
                                      <p:cBhvr override="childStyle">
                                        <p:cTn dur="1" fill="hold" display="0" masterRel="sameClick" afterEffect="1">
                                          <p:stCondLst>
                                            <p:cond evt="end" delay="0">
                                              <p:tn val="37"/>
                                            </p:cond>
                                          </p:stCondLst>
                                        </p:cTn>
                                        <p:tgtEl>
                                          <p:spTgt spid="9"/>
                                        </p:tgtEl>
                                        <p:attrNameLst>
                                          <p:attrName>style.visibility</p:attrName>
                                        </p:attrNameLst>
                                      </p:cBhvr>
                                      <p:to>
                                        <p:strVal val="hidden"/>
                                      </p:to>
                                    </p:set>
                                  </p:subTnLst>
                                </p:cTn>
                              </p:par>
                            </p:childTnLst>
                          </p:cTn>
                        </p:par>
                        <p:par>
                          <p:cTn id="39" fill="hold">
                            <p:stCondLst>
                              <p:cond delay="1000"/>
                            </p:stCondLst>
                            <p:childTnLst>
                              <p:par>
                                <p:cTn id="40" presetID="42" presetClass="path" presetSubtype="0" repeatCount="indefinite" accel="50000" decel="50000" fill="hold" grpId="0" nodeType="afterEffect">
                                  <p:stCondLst>
                                    <p:cond delay="0"/>
                                  </p:stCondLst>
                                  <p:childTnLst>
                                    <p:animMotion origin="layout" path="M 1.94444E-6 2.58094E-6 L 1.94444E-6 0.50347 " pathEditMode="relative" rAng="0" ptsTypes="AA">
                                      <p:cBhvr>
                                        <p:cTn id="41" dur="1000" fill="hold"/>
                                        <p:tgtEl>
                                          <p:spTgt spid="10"/>
                                        </p:tgtEl>
                                        <p:attrNameLst>
                                          <p:attrName>ppt_x</p:attrName>
                                          <p:attrName>ppt_y</p:attrName>
                                        </p:attrNameLst>
                                      </p:cBhvr>
                                      <p:rCtr x="0" y="252"/>
                                    </p:animMotion>
                                  </p:childTnLst>
                                  <p:subTnLst>
                                    <p:set>
                                      <p:cBhvr override="childStyle">
                                        <p:cTn dur="1" fill="hold" display="0" masterRel="sameClick" afterEffect="1">
                                          <p:stCondLst>
                                            <p:cond evt="end" delay="0">
                                              <p:tn val="40"/>
                                            </p:cond>
                                          </p:stCondLst>
                                        </p:cTn>
                                        <p:tgtEl>
                                          <p:spTgt spid="10"/>
                                        </p:tgtEl>
                                        <p:attrNameLst>
                                          <p:attrName>style.visibility</p:attrName>
                                        </p:attrNameLst>
                                      </p:cBhvr>
                                      <p:to>
                                        <p:strVal val="hidden"/>
                                      </p:to>
                                    </p:set>
                                  </p:subTnLst>
                                </p:cTn>
                              </p:par>
                            </p:childTnLst>
                          </p:cTn>
                        </p:par>
                        <p:par>
                          <p:cTn id="42" fill="hold">
                            <p:stCondLst>
                              <p:cond delay="2000"/>
                            </p:stCondLst>
                            <p:childTnLst>
                              <p:par>
                                <p:cTn id="43" presetID="63" presetClass="path" presetSubtype="0" repeatCount="indefinite" accel="50000" decel="50000" fill="hold" grpId="0" nodeType="afterEffect">
                                  <p:stCondLst>
                                    <p:cond delay="0"/>
                                  </p:stCondLst>
                                  <p:childTnLst>
                                    <p:animMotion origin="layout" path="M -2.5E-6 -0.00139 L 0.69323 -0.00185 " pathEditMode="relative" rAng="0" ptsTypes="AA">
                                      <p:cBhvr>
                                        <p:cTn id="44" dur="1000" fill="hold"/>
                                        <p:tgtEl>
                                          <p:spTgt spid="11"/>
                                        </p:tgtEl>
                                        <p:attrNameLst>
                                          <p:attrName>ppt_x</p:attrName>
                                          <p:attrName>ppt_y</p:attrName>
                                        </p:attrNameLst>
                                      </p:cBhvr>
                                      <p:rCtr x="347" y="0"/>
                                    </p:animMotion>
                                  </p:childTnLst>
                                  <p:subTnLst>
                                    <p:set>
                                      <p:cBhvr override="childStyle">
                                        <p:cTn dur="1" fill="hold" display="0" masterRel="sameClick" afterEffect="1">
                                          <p:stCondLst>
                                            <p:cond evt="end" delay="0">
                                              <p:tn val="43"/>
                                            </p:cond>
                                          </p:stCondLst>
                                        </p:cTn>
                                        <p:tgtEl>
                                          <p:spTgt spid="11"/>
                                        </p:tgtEl>
                                        <p:attrNameLst>
                                          <p:attrName>style.visibility</p:attrName>
                                        </p:attrNameLst>
                                      </p:cBhvr>
                                      <p:to>
                                        <p:strVal val="hidden"/>
                                      </p:to>
                                    </p:set>
                                  </p:subTnLst>
                                </p:cTn>
                              </p:par>
                            </p:childTnLst>
                          </p:cTn>
                        </p:par>
                        <p:par>
                          <p:cTn id="45" fill="hold">
                            <p:stCondLst>
                              <p:cond delay="3000"/>
                            </p:stCondLst>
                            <p:childTnLst>
                              <p:par>
                                <p:cTn id="46" presetID="64" presetClass="path" presetSubtype="0" repeatCount="indefinite" accel="50000" decel="50000" fill="hold" grpId="0" nodeType="afterEffect">
                                  <p:stCondLst>
                                    <p:cond delay="0"/>
                                  </p:stCondLst>
                                  <p:childTnLst>
                                    <p:animMotion origin="layout" path="M 0.00191 0.00324 L -0.00017 -0.17183 " pathEditMode="relative" rAng="0" ptsTypes="AA">
                                      <p:cBhvr>
                                        <p:cTn id="47" dur="1000" fill="hold"/>
                                        <p:tgtEl>
                                          <p:spTgt spid="12"/>
                                        </p:tgtEl>
                                        <p:attrNameLst>
                                          <p:attrName>ppt_x</p:attrName>
                                          <p:attrName>ppt_y</p:attrName>
                                        </p:attrNameLst>
                                      </p:cBhvr>
                                      <p:rCtr x="-1" y="-88"/>
                                    </p:animMotion>
                                  </p:childTnLst>
                                  <p:subTnLst>
                                    <p:set>
                                      <p:cBhvr override="childStyle">
                                        <p:cTn dur="1" fill="hold" display="0" masterRel="sameClick" afterEffect="1">
                                          <p:stCondLst>
                                            <p:cond evt="end" delay="0">
                                              <p:tn val="46"/>
                                            </p:cond>
                                          </p:stCondLst>
                                        </p:cTn>
                                        <p:tgtEl>
                                          <p:spTgt spid="12"/>
                                        </p:tgtEl>
                                        <p:attrNameLst>
                                          <p:attrName>style.visibility</p:attrName>
                                        </p:attrNameLst>
                                      </p:cBhvr>
                                      <p:to>
                                        <p:strVal val="hidden"/>
                                      </p:to>
                                    </p:set>
                                  </p:subTnLst>
                                </p:cTn>
                              </p:par>
                            </p:childTnLst>
                          </p:cTn>
                        </p:par>
                      </p:childTnLst>
                    </p:cTn>
                  </p:par>
                  <p:par>
                    <p:cTn id="48" fill="hold">
                      <p:stCondLst>
                        <p:cond delay="indefinite"/>
                      </p:stCondLst>
                      <p:childTnLst>
                        <p:par>
                          <p:cTn id="49" fill="hold">
                            <p:stCondLst>
                              <p:cond delay="0"/>
                            </p:stCondLst>
                            <p:childTnLst>
                              <p:par>
                                <p:cTn id="50" presetID="5" presetClass="entr" presetSubtype="1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checkerboard(across)">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ntr" presetSubtype="1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heckerboard(across)">
                                      <p:cBhvr>
                                        <p:cTn id="57" dur="500"/>
                                        <p:tgtEl>
                                          <p:spTgt spid="17"/>
                                        </p:tgtEl>
                                      </p:cBhvr>
                                    </p:animEffect>
                                  </p:childTnLst>
                                </p:cTn>
                              </p:par>
                            </p:childTnLst>
                          </p:cTn>
                        </p:par>
                        <p:par>
                          <p:cTn id="58" fill="hold">
                            <p:stCondLst>
                              <p:cond delay="500"/>
                            </p:stCondLst>
                            <p:childTnLst>
                              <p:par>
                                <p:cTn id="59" presetID="18" presetClass="exit" presetSubtype="6" repeatCount="indefinite" fill="hold" grpId="0" nodeType="afterEffect">
                                  <p:stCondLst>
                                    <p:cond delay="0"/>
                                  </p:stCondLst>
                                  <p:childTnLst>
                                    <p:animEffect transition="out" filter="strips(downRight)">
                                      <p:cBhvr>
                                        <p:cTn id="60" dur="500"/>
                                        <p:tgtEl>
                                          <p:spTgt spid="23"/>
                                        </p:tgtEl>
                                      </p:cBhvr>
                                    </p:animEffect>
                                    <p:set>
                                      <p:cBhvr>
                                        <p:cTn id="61" dur="1" fill="hold">
                                          <p:stCondLst>
                                            <p:cond delay="499"/>
                                          </p:stCondLst>
                                        </p:cTn>
                                        <p:tgtEl>
                                          <p:spTgt spid="23"/>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5" presetClass="entr" presetSubtype="1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checkerboard(across)">
                                      <p:cBhvr>
                                        <p:cTn id="66" dur="500"/>
                                        <p:tgtEl>
                                          <p:spTgt spid="18"/>
                                        </p:tgtEl>
                                      </p:cBhvr>
                                    </p:animEffect>
                                  </p:childTnLst>
                                </p:cTn>
                              </p:par>
                            </p:childTnLst>
                          </p:cTn>
                        </p:par>
                        <p:par>
                          <p:cTn id="67" fill="hold">
                            <p:stCondLst>
                              <p:cond delay="500"/>
                            </p:stCondLst>
                            <p:childTnLst>
                              <p:par>
                                <p:cTn id="68" presetID="18" presetClass="exit" presetSubtype="12" repeatCount="indefinite" fill="hold" grpId="0" nodeType="afterEffect">
                                  <p:stCondLst>
                                    <p:cond delay="0"/>
                                  </p:stCondLst>
                                  <p:childTnLst>
                                    <p:animEffect transition="out" filter="strips(downLeft)">
                                      <p:cBhvr>
                                        <p:cTn id="69" dur="500"/>
                                        <p:tgtEl>
                                          <p:spTgt spid="24"/>
                                        </p:tgtEl>
                                      </p:cBhvr>
                                    </p:animEffect>
                                    <p:set>
                                      <p:cBhvr>
                                        <p:cTn id="70" dur="1" fill="hold">
                                          <p:stCondLst>
                                            <p:cond delay="499"/>
                                          </p:stCondLst>
                                        </p:cTn>
                                        <p:tgtEl>
                                          <p:spTgt spid="24"/>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5" presetClass="entr" presetSubtype="10" fill="hold" grpId="0"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checkerboard(across)">
                                      <p:cBhvr>
                                        <p:cTn id="75" dur="500"/>
                                        <p:tgtEl>
                                          <p:spTgt spid="19"/>
                                        </p:tgtEl>
                                      </p:cBhvr>
                                    </p:animEffect>
                                  </p:childTnLst>
                                </p:cTn>
                              </p:par>
                            </p:childTnLst>
                          </p:cTn>
                        </p:par>
                        <p:par>
                          <p:cTn id="76" fill="hold">
                            <p:stCondLst>
                              <p:cond delay="500"/>
                            </p:stCondLst>
                            <p:childTnLst>
                              <p:par>
                                <p:cTn id="77" presetID="18" presetClass="exit" presetSubtype="12" repeatCount="indefinite" fill="hold" grpId="0" nodeType="afterEffect">
                                  <p:stCondLst>
                                    <p:cond delay="0"/>
                                  </p:stCondLst>
                                  <p:childTnLst>
                                    <p:animEffect transition="out" filter="strips(downLeft)">
                                      <p:cBhvr>
                                        <p:cTn id="78" dur="500"/>
                                        <p:tgtEl>
                                          <p:spTgt spid="25"/>
                                        </p:tgtEl>
                                      </p:cBhvr>
                                    </p:animEffect>
                                    <p:set>
                                      <p:cBhvr>
                                        <p:cTn id="79" dur="1" fill="hold">
                                          <p:stCondLst>
                                            <p:cond delay="499"/>
                                          </p:stCondLst>
                                        </p:cTn>
                                        <p:tgtEl>
                                          <p:spTgt spid="25"/>
                                        </p:tgtEl>
                                        <p:attrNameLst>
                                          <p:attrName>style.visibility</p:attrName>
                                        </p:attrNameLst>
                                      </p:cBhvr>
                                      <p:to>
                                        <p:strVal val="hidden"/>
                                      </p:to>
                                    </p:set>
                                  </p:childTnLst>
                                </p:cTn>
                              </p:par>
                            </p:childTnLst>
                          </p:cTn>
                        </p:par>
                      </p:childTnLst>
                    </p:cTn>
                  </p:par>
                  <p:par>
                    <p:cTn id="80" fill="hold">
                      <p:stCondLst>
                        <p:cond delay="indefinite"/>
                      </p:stCondLst>
                      <p:childTnLst>
                        <p:par>
                          <p:cTn id="81" fill="hold">
                            <p:stCondLst>
                              <p:cond delay="0"/>
                            </p:stCondLst>
                            <p:childTnLst>
                              <p:par>
                                <p:cTn id="82" presetID="21" presetClass="exit" presetSubtype="8" repeatCount="indefinite" fill="hold" grpId="0" nodeType="clickEffect">
                                  <p:stCondLst>
                                    <p:cond delay="0"/>
                                  </p:stCondLst>
                                  <p:childTnLst>
                                    <p:animEffect transition="out" filter="wheel(8)">
                                      <p:cBhvr>
                                        <p:cTn id="83" dur="500"/>
                                        <p:tgtEl>
                                          <p:spTgt spid="26"/>
                                        </p:tgtEl>
                                      </p:cBhvr>
                                    </p:animEffect>
                                    <p:set>
                                      <p:cBhvr>
                                        <p:cTn id="84" dur="1" fill="hold">
                                          <p:stCondLst>
                                            <p:cond delay="499"/>
                                          </p:stCondLst>
                                        </p:cTn>
                                        <p:tgtEl>
                                          <p:spTgt spid="2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5" presetClass="entr" presetSubtype="1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checkerboard(across)">
                                      <p:cBhvr>
                                        <p:cTn id="89" dur="500"/>
                                        <p:tgtEl>
                                          <p:spTgt spid="21"/>
                                        </p:tgtEl>
                                      </p:cBhvr>
                                    </p:animEffect>
                                  </p:childTnLst>
                                </p:cTn>
                              </p:par>
                            </p:childTnLst>
                          </p:cTn>
                        </p:par>
                        <p:par>
                          <p:cTn id="90" fill="hold">
                            <p:stCondLst>
                              <p:cond delay="500"/>
                            </p:stCondLst>
                            <p:childTnLst>
                              <p:par>
                                <p:cTn id="91" presetID="18" presetClass="exit" presetSubtype="6" repeatCount="indefinite" fill="hold" grpId="0" nodeType="afterEffect">
                                  <p:stCondLst>
                                    <p:cond delay="0"/>
                                  </p:stCondLst>
                                  <p:childTnLst>
                                    <p:animEffect transition="out" filter="strips(downRight)">
                                      <p:cBhvr>
                                        <p:cTn id="92" dur="500"/>
                                        <p:tgtEl>
                                          <p:spTgt spid="22"/>
                                        </p:tgtEl>
                                      </p:cBhvr>
                                    </p:animEffect>
                                    <p:set>
                                      <p:cBhvr>
                                        <p:cTn id="93" dur="1" fill="hold">
                                          <p:stCondLst>
                                            <p:cond delay="499"/>
                                          </p:stCondLst>
                                        </p:cTn>
                                        <p:tgtEl>
                                          <p:spTgt spid="22"/>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5" presetClass="entr" presetSubtype="1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checkerboard(across)">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p:cNvSpPr txBox="1"/>
          <p:nvPr/>
        </p:nvSpPr>
        <p:spPr>
          <a:xfrm>
            <a:off x="438120" y="3257038"/>
            <a:ext cx="5348326" cy="2677656"/>
          </a:xfrm>
          <a:prstGeom prst="rect">
            <a:avLst/>
          </a:prstGeom>
          <a:noFill/>
        </p:spPr>
        <p:txBody>
          <a:bodyPr wrap="square" rtlCol="0">
            <a:spAutoFit/>
          </a:bodyPr>
          <a:lstStyle/>
          <a:p>
            <a:endParaRPr lang="fr-FR" sz="1200" dirty="0" smtClean="0"/>
          </a:p>
          <a:p>
            <a:endParaRPr lang="fr-FR" sz="1200" dirty="0" smtClean="0"/>
          </a:p>
          <a:p>
            <a:endParaRPr lang="fr-FR" sz="1200" dirty="0" smtClean="0"/>
          </a:p>
          <a:p>
            <a:endParaRPr lang="fr-FR" sz="1200" dirty="0" smtClean="0"/>
          </a:p>
          <a:p>
            <a:endParaRPr lang="fr-FR" sz="1200" dirty="0" smtClean="0"/>
          </a:p>
          <a:p>
            <a:endParaRPr lang="fr-FR" sz="1200" dirty="0" smtClean="0"/>
          </a:p>
          <a:p>
            <a:endParaRPr lang="fr-FR" sz="1200" dirty="0" smtClean="0"/>
          </a:p>
          <a:p>
            <a:r>
              <a:rPr lang="fr-FR" sz="1200" dirty="0" smtClean="0"/>
              <a:t>  </a:t>
            </a:r>
          </a:p>
          <a:p>
            <a:endParaRPr lang="fr-FR" sz="1200" dirty="0" smtClean="0"/>
          </a:p>
          <a:p>
            <a:endParaRPr lang="fr-FR" sz="1200" dirty="0" smtClean="0"/>
          </a:p>
          <a:p>
            <a:endParaRPr lang="fr-FR" sz="1200" dirty="0" smtClean="0"/>
          </a:p>
          <a:p>
            <a:endParaRPr lang="fr-FR" sz="1200" dirty="0" smtClean="0"/>
          </a:p>
          <a:p>
            <a:endParaRPr lang="fr-FR" sz="1200" dirty="0" smtClean="0"/>
          </a:p>
          <a:p>
            <a:endParaRPr lang="fr-FR" sz="1200" b="1" dirty="0"/>
          </a:p>
        </p:txBody>
      </p:sp>
      <p:grpSp>
        <p:nvGrpSpPr>
          <p:cNvPr id="5" name="Groupe 4"/>
          <p:cNvGrpSpPr/>
          <p:nvPr/>
        </p:nvGrpSpPr>
        <p:grpSpPr>
          <a:xfrm>
            <a:off x="214282" y="2357430"/>
            <a:ext cx="8572560" cy="1910190"/>
            <a:chOff x="357158" y="-52826"/>
            <a:chExt cx="8572560" cy="1910190"/>
          </a:xfrm>
        </p:grpSpPr>
        <p:sp>
          <p:nvSpPr>
            <p:cNvPr id="6" name="Rectangle 5"/>
            <p:cNvSpPr/>
            <p:nvPr/>
          </p:nvSpPr>
          <p:spPr>
            <a:xfrm>
              <a:off x="357158" y="-52826"/>
              <a:ext cx="6357982" cy="369332"/>
            </a:xfrm>
            <a:prstGeom prst="rect">
              <a:avLst/>
            </a:prstGeom>
          </p:spPr>
          <p:txBody>
            <a:bodyPr wrap="square">
              <a:spAutoFit/>
            </a:bodyPr>
            <a:lstStyle/>
            <a:p>
              <a:r>
                <a:rPr lang="fr-FR" b="1" u="sng" dirty="0" smtClean="0">
                  <a:solidFill>
                    <a:srgbClr val="FF6600"/>
                  </a:solidFill>
                  <a:effectLst>
                    <a:outerShdw blurRad="38100" dist="38100" dir="2700000" algn="tl">
                      <a:srgbClr val="000000">
                        <a:alpha val="43137"/>
                      </a:srgbClr>
                    </a:outerShdw>
                  </a:effectLst>
                  <a:latin typeface="+mj-lt"/>
                </a:rPr>
                <a:t>Fonctionnement de l’embrayage </a:t>
              </a:r>
              <a:r>
                <a:rPr lang="fr-FR" b="1" u="sng" dirty="0" smtClean="0">
                  <a:solidFill>
                    <a:srgbClr val="FFC000"/>
                  </a:solidFill>
                  <a:effectLst>
                    <a:outerShdw blurRad="38100" dist="38100" dir="2700000" algn="tl">
                      <a:srgbClr val="000000">
                        <a:alpha val="43137"/>
                      </a:srgbClr>
                    </a:outerShdw>
                  </a:effectLst>
                  <a:latin typeface="+mj-lt"/>
                </a:rPr>
                <a:t>:</a:t>
              </a:r>
              <a:endParaRPr lang="fr-FR" b="1" u="sng" dirty="0">
                <a:solidFill>
                  <a:srgbClr val="FFC000"/>
                </a:solidFill>
                <a:effectLst>
                  <a:outerShdw blurRad="38100" dist="38100" dir="2700000" algn="tl">
                    <a:srgbClr val="000000">
                      <a:alpha val="43137"/>
                    </a:srgbClr>
                  </a:outerShdw>
                </a:effectLst>
                <a:latin typeface="+mj-lt"/>
              </a:endParaRPr>
            </a:p>
          </p:txBody>
        </p:sp>
        <p:sp>
          <p:nvSpPr>
            <p:cNvPr id="7" name="Organigramme : Processus 6"/>
            <p:cNvSpPr/>
            <p:nvPr/>
          </p:nvSpPr>
          <p:spPr>
            <a:xfrm>
              <a:off x="357158" y="571480"/>
              <a:ext cx="8572560" cy="1285884"/>
            </a:xfrm>
            <a:prstGeom prst="flowChartProcess">
              <a:avLst/>
            </a:prstGeom>
            <a:solidFill>
              <a:schemeClr val="accent3">
                <a:alpha val="9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b="1" u="sng" dirty="0" smtClean="0">
                  <a:solidFill>
                    <a:schemeClr val="accent1">
                      <a:lumMod val="60000"/>
                      <a:lumOff val="40000"/>
                    </a:schemeClr>
                  </a:solidFill>
                  <a:latin typeface="+mj-lt"/>
                </a:rPr>
                <a:t>Phase de démarrage </a:t>
              </a:r>
              <a:r>
                <a:rPr lang="fr-FR" sz="1600" dirty="0" smtClean="0">
                  <a:solidFill>
                    <a:schemeClr val="accent1">
                      <a:lumMod val="60000"/>
                      <a:lumOff val="40000"/>
                    </a:schemeClr>
                  </a:solidFill>
                  <a:latin typeface="+mj-lt"/>
                </a:rPr>
                <a:t>:  </a:t>
              </a:r>
              <a:r>
                <a:rPr lang="fr-FR" sz="1600" dirty="0" smtClean="0">
                  <a:solidFill>
                    <a:schemeClr val="tx1"/>
                  </a:solidFill>
                  <a:latin typeface="+mj-lt"/>
                </a:rPr>
                <a:t>Embrayage Désengagé  (TG séparer de la TV)</a:t>
              </a:r>
            </a:p>
            <a:p>
              <a:pPr indent="450850">
                <a:buFont typeface="Wingdings" pitchFamily="2" charset="2"/>
                <a:buChar char="Ø"/>
              </a:pPr>
              <a:r>
                <a:rPr lang="fr-FR" sz="1600" dirty="0" smtClean="0">
                  <a:solidFill>
                    <a:schemeClr val="tx1"/>
                  </a:solidFill>
                  <a:latin typeface="+mj-lt"/>
                </a:rPr>
                <a:t> Lancement de la  TG à 3000tr/min.</a:t>
              </a:r>
            </a:p>
            <a:p>
              <a:pPr indent="450850">
                <a:buFont typeface="Wingdings" pitchFamily="2" charset="2"/>
                <a:buChar char="Ø"/>
              </a:pPr>
              <a:r>
                <a:rPr lang="fr-FR" sz="1600" dirty="0" smtClean="0">
                  <a:solidFill>
                    <a:schemeClr val="tx1"/>
                  </a:solidFill>
                  <a:latin typeface="+mj-lt"/>
                </a:rPr>
                <a:t>Accélération de la TV à 3000 tr/min.</a:t>
              </a:r>
            </a:p>
            <a:p>
              <a:pPr indent="450850">
                <a:buFont typeface="Wingdings" pitchFamily="2" charset="2"/>
                <a:buChar char="Ø"/>
              </a:pPr>
              <a:r>
                <a:rPr lang="fr-FR" sz="1600" dirty="0" smtClean="0">
                  <a:solidFill>
                    <a:schemeClr val="tx1"/>
                  </a:solidFill>
                  <a:latin typeface="+mj-lt"/>
                </a:rPr>
                <a:t>Lorsque  V</a:t>
              </a:r>
              <a:r>
                <a:rPr lang="fr-FR" sz="1600" baseline="-25000" dirty="0" smtClean="0">
                  <a:solidFill>
                    <a:schemeClr val="tx1"/>
                  </a:solidFill>
                  <a:latin typeface="+mj-lt"/>
                </a:rPr>
                <a:t>TV</a:t>
              </a:r>
              <a:r>
                <a:rPr lang="fr-FR" sz="1600" dirty="0" smtClean="0">
                  <a:solidFill>
                    <a:schemeClr val="tx1"/>
                  </a:solidFill>
                  <a:latin typeface="+mj-lt"/>
                </a:rPr>
                <a:t> = V</a:t>
              </a:r>
              <a:r>
                <a:rPr lang="fr-FR" sz="1600" baseline="-25000" dirty="0" smtClean="0">
                  <a:solidFill>
                    <a:schemeClr val="tx1"/>
                  </a:solidFill>
                  <a:latin typeface="+mj-lt"/>
                </a:rPr>
                <a:t>TG</a:t>
              </a:r>
              <a:r>
                <a:rPr lang="fr-FR" sz="1600" dirty="0" smtClean="0">
                  <a:solidFill>
                    <a:schemeClr val="tx1"/>
                  </a:solidFill>
                  <a:latin typeface="+mj-lt"/>
                </a:rPr>
                <a:t> = 3000 tr/min on a engagement de l’embrayage  (TV coupler a la TG)</a:t>
              </a:r>
            </a:p>
          </p:txBody>
        </p:sp>
      </p:grpSp>
      <p:sp>
        <p:nvSpPr>
          <p:cNvPr id="8" name="Organigramme : Processus 7"/>
          <p:cNvSpPr/>
          <p:nvPr/>
        </p:nvSpPr>
        <p:spPr>
          <a:xfrm>
            <a:off x="214282" y="4572008"/>
            <a:ext cx="8572560" cy="1785950"/>
          </a:xfrm>
          <a:prstGeom prst="flowChartProcess">
            <a:avLst/>
          </a:prstGeom>
          <a:solidFill>
            <a:schemeClr val="accent3">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b="1" u="sng" dirty="0" smtClean="0">
                <a:solidFill>
                  <a:schemeClr val="accent1">
                    <a:lumMod val="60000"/>
                    <a:lumOff val="40000"/>
                  </a:schemeClr>
                </a:solidFill>
                <a:latin typeface="+mj-lt"/>
              </a:rPr>
              <a:t>Phase arrêt (arrêt de la TV puis TG) </a:t>
            </a:r>
            <a:r>
              <a:rPr lang="fr-FR" sz="1600" dirty="0" smtClean="0">
                <a:solidFill>
                  <a:schemeClr val="accent1">
                    <a:lumMod val="60000"/>
                    <a:lumOff val="40000"/>
                  </a:schemeClr>
                </a:solidFill>
                <a:latin typeface="+mj-lt"/>
              </a:rPr>
              <a:t>:  </a:t>
            </a:r>
            <a:r>
              <a:rPr lang="fr-FR" sz="1600" dirty="0" smtClean="0">
                <a:solidFill>
                  <a:schemeClr val="tx1"/>
                </a:solidFill>
                <a:latin typeface="+mj-lt"/>
              </a:rPr>
              <a:t>Embrayage Engagé (TV couplée à la TG)</a:t>
            </a:r>
          </a:p>
          <a:p>
            <a:pPr marL="88900" lvl="0" indent="0">
              <a:buNone/>
            </a:pPr>
            <a:endParaRPr lang="fr-FR" sz="1600" dirty="0" smtClean="0">
              <a:solidFill>
                <a:schemeClr val="tx1"/>
              </a:solidFill>
              <a:latin typeface="+mj-lt"/>
            </a:endParaRPr>
          </a:p>
          <a:p>
            <a:pPr marL="88900" lvl="0" indent="0">
              <a:buFont typeface="Wingdings" pitchFamily="2" charset="2"/>
              <a:buChar char="Ø"/>
            </a:pPr>
            <a:r>
              <a:rPr lang="fr-FR" sz="1600" dirty="0" smtClean="0">
                <a:solidFill>
                  <a:schemeClr val="tx1"/>
                </a:solidFill>
                <a:latin typeface="+mj-lt"/>
              </a:rPr>
              <a:t>La TV arrêté donc la V</a:t>
            </a:r>
            <a:r>
              <a:rPr lang="fr-FR" sz="1600" baseline="-25000" dirty="0" smtClean="0">
                <a:solidFill>
                  <a:schemeClr val="tx1"/>
                </a:solidFill>
                <a:latin typeface="+mj-lt"/>
              </a:rPr>
              <a:t>TV</a:t>
            </a:r>
            <a:r>
              <a:rPr lang="fr-FR" sz="1600" dirty="0" smtClean="0">
                <a:solidFill>
                  <a:schemeClr val="tx1"/>
                </a:solidFill>
                <a:latin typeface="+mj-lt"/>
              </a:rPr>
              <a:t>&lt; V</a:t>
            </a:r>
            <a:r>
              <a:rPr lang="fr-FR" sz="1600" baseline="-25000" dirty="0" smtClean="0">
                <a:solidFill>
                  <a:schemeClr val="tx1"/>
                </a:solidFill>
                <a:latin typeface="+mj-lt"/>
              </a:rPr>
              <a:t>TG    </a:t>
            </a:r>
            <a:r>
              <a:rPr lang="fr-FR" sz="1600" dirty="0" smtClean="0">
                <a:solidFill>
                  <a:schemeClr val="tx1"/>
                </a:solidFill>
                <a:latin typeface="+mj-lt"/>
              </a:rPr>
              <a:t> :     On a l’embrayage désengagé. </a:t>
            </a:r>
          </a:p>
          <a:p>
            <a:pPr marL="82550" lvl="0">
              <a:buFont typeface="Wingdings" pitchFamily="2" charset="2"/>
              <a:buChar char="Ø"/>
            </a:pPr>
            <a:r>
              <a:rPr lang="fr-FR" sz="1600" dirty="0" smtClean="0">
                <a:solidFill>
                  <a:schemeClr val="tx1"/>
                </a:solidFill>
                <a:latin typeface="+mj-lt"/>
              </a:rPr>
              <a:t>Après la mise à l’arrêt de la TG,  la TG rattrape  la TV puisque le couple de freinage TG &gt; couple freinage TV :    l’embrayage engagé.</a:t>
            </a:r>
          </a:p>
          <a:p>
            <a:pPr marL="88900" lvl="0" indent="0">
              <a:buFont typeface="Wingdings" pitchFamily="2" charset="2"/>
              <a:buChar char="Ø"/>
            </a:pPr>
            <a:r>
              <a:rPr lang="fr-FR" sz="1600" dirty="0" smtClean="0">
                <a:solidFill>
                  <a:schemeClr val="tx1"/>
                </a:solidFill>
                <a:latin typeface="+mj-lt"/>
              </a:rPr>
              <a:t>Lorsque la V</a:t>
            </a:r>
            <a:r>
              <a:rPr lang="fr-FR" sz="1600" baseline="-25000" dirty="0" smtClean="0">
                <a:solidFill>
                  <a:schemeClr val="tx1"/>
                </a:solidFill>
                <a:latin typeface="+mj-lt"/>
              </a:rPr>
              <a:t>TV</a:t>
            </a:r>
            <a:r>
              <a:rPr lang="fr-FR" sz="1600" dirty="0" smtClean="0">
                <a:solidFill>
                  <a:schemeClr val="tx1"/>
                </a:solidFill>
                <a:latin typeface="+mj-lt"/>
              </a:rPr>
              <a:t> = V</a:t>
            </a:r>
            <a:r>
              <a:rPr lang="fr-FR" sz="1600" baseline="-25000" dirty="0" smtClean="0">
                <a:solidFill>
                  <a:schemeClr val="tx1"/>
                </a:solidFill>
                <a:latin typeface="+mj-lt"/>
              </a:rPr>
              <a:t>TG</a:t>
            </a:r>
            <a:r>
              <a:rPr lang="fr-FR" sz="1600" dirty="0" smtClean="0">
                <a:solidFill>
                  <a:schemeClr val="tx1"/>
                </a:solidFill>
                <a:latin typeface="+mj-lt"/>
              </a:rPr>
              <a:t>= 120 tr/min  qui es la plage de mise en service de virage TG,  l’embrayage ce désengage</a:t>
            </a:r>
            <a:endParaRPr lang="fr-FR" sz="1600" dirty="0">
              <a:solidFill>
                <a:schemeClr val="tx1"/>
              </a:solidFill>
              <a:latin typeface="+mj-lt"/>
            </a:endParaRPr>
          </a:p>
        </p:txBody>
      </p:sp>
      <p:pic>
        <p:nvPicPr>
          <p:cNvPr id="9" name="Image 8"/>
          <p:cNvPicPr/>
          <p:nvPr/>
        </p:nvPicPr>
        <p:blipFill>
          <a:blip r:embed="rId2"/>
          <a:srcRect/>
          <a:stretch>
            <a:fillRect/>
          </a:stretch>
        </p:blipFill>
        <p:spPr bwMode="auto">
          <a:xfrm>
            <a:off x="6466660" y="500042"/>
            <a:ext cx="2534496" cy="2286016"/>
          </a:xfrm>
          <a:prstGeom prst="rect">
            <a:avLst/>
          </a:prstGeom>
          <a:noFill/>
          <a:ln w="9525">
            <a:noFill/>
            <a:miter lim="800000"/>
            <a:headEnd/>
            <a:tailEnd/>
          </a:ln>
        </p:spPr>
      </p:pic>
      <p:sp>
        <p:nvSpPr>
          <p:cNvPr id="10" name="Organigramme : Processus 9"/>
          <p:cNvSpPr/>
          <p:nvPr/>
        </p:nvSpPr>
        <p:spPr>
          <a:xfrm>
            <a:off x="214282" y="928670"/>
            <a:ext cx="5929354" cy="1214446"/>
          </a:xfrm>
          <a:prstGeom prst="flowChartProcess">
            <a:avLst/>
          </a:prstGeom>
          <a:solidFill>
            <a:schemeClr val="accent5">
              <a:lumMod val="25000"/>
              <a:alpha val="80000"/>
            </a:schemeClr>
          </a:solidFill>
          <a:ln>
            <a:solidFill>
              <a:srgbClr val="F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buFont typeface="Wingdings" pitchFamily="2" charset="2"/>
              <a:buChar char="Ø"/>
            </a:pPr>
            <a:r>
              <a:rPr lang="fr-FR" sz="1600" dirty="0" smtClean="0">
                <a:solidFill>
                  <a:schemeClr val="tx1"/>
                </a:solidFill>
                <a:latin typeface="+mj-lt"/>
              </a:rPr>
              <a:t>Permet la synchronisation de la TV à la TG-Alternateur.</a:t>
            </a:r>
          </a:p>
          <a:p>
            <a:pPr marL="177800" lvl="0" indent="-177800">
              <a:buFont typeface="Wingdings" pitchFamily="2" charset="2"/>
              <a:buChar char="Ø"/>
            </a:pPr>
            <a:r>
              <a:rPr lang="fr-FR" sz="1600" dirty="0" smtClean="0">
                <a:solidFill>
                  <a:schemeClr val="tx1"/>
                </a:solidFill>
                <a:latin typeface="+mj-lt"/>
              </a:rPr>
              <a:t>Permet la séparation entre la TG –alternateur et la TV  lors du</a:t>
            </a:r>
          </a:p>
          <a:p>
            <a:pPr marL="177800" lvl="0" indent="-177800"/>
            <a:r>
              <a:rPr lang="fr-FR" sz="1600" dirty="0" smtClean="0">
                <a:solidFill>
                  <a:schemeClr val="tx1"/>
                </a:solidFill>
                <a:latin typeface="+mj-lt"/>
              </a:rPr>
              <a:t> décélération.</a:t>
            </a:r>
          </a:p>
        </p:txBody>
      </p:sp>
      <p:sp>
        <p:nvSpPr>
          <p:cNvPr id="11" name="Rectangle 10"/>
          <p:cNvSpPr/>
          <p:nvPr/>
        </p:nvSpPr>
        <p:spPr>
          <a:xfrm>
            <a:off x="285720" y="428604"/>
            <a:ext cx="1633781" cy="369332"/>
          </a:xfrm>
          <a:prstGeom prst="rect">
            <a:avLst/>
          </a:prstGeom>
        </p:spPr>
        <p:txBody>
          <a:bodyPr wrap="none">
            <a:spAutoFit/>
          </a:bodyPr>
          <a:lstStyle/>
          <a:p>
            <a:pPr lvl="0"/>
            <a:r>
              <a:rPr lang="fr-FR" b="1" u="sng" dirty="0" smtClean="0">
                <a:solidFill>
                  <a:srgbClr val="FF6600"/>
                </a:solidFill>
                <a:effectLst>
                  <a:outerShdw blurRad="38100" dist="38100" dir="2700000" algn="tl">
                    <a:srgbClr val="000000">
                      <a:alpha val="43137"/>
                    </a:srgbClr>
                  </a:outerShdw>
                </a:effectLst>
              </a:rPr>
              <a:t>Embrayage : </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heckerboard(across)">
                                      <p:cBhvr>
                                        <p:cTn id="10" dur="500"/>
                                        <p:tgtEl>
                                          <p:spTgt spid="10"/>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heckerboard(across)">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checkerboard(across)">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p:spPr>
      </p:pic>
      <p:sp>
        <p:nvSpPr>
          <p:cNvPr id="6" name="Rectangle : avec coins arrondis en diagonale 1">
            <a:extLst>
              <a:ext uri="{FF2B5EF4-FFF2-40B4-BE49-F238E27FC236}">
                <a16:creationId xmlns:a16="http://schemas.microsoft.com/office/drawing/2014/main" xmlns="" id="{0B393F3E-1497-4427-B669-E4560737FA3C}"/>
              </a:ext>
            </a:extLst>
          </p:cNvPr>
          <p:cNvSpPr/>
          <p:nvPr/>
        </p:nvSpPr>
        <p:spPr>
          <a:xfrm>
            <a:off x="500034" y="714356"/>
            <a:ext cx="7905136" cy="2500330"/>
          </a:xfrm>
          <a:prstGeom prst="round2DiagRect">
            <a:avLst>
              <a:gd name="adj1" fmla="val 0"/>
              <a:gd name="adj2" fmla="val 50000"/>
            </a:avLst>
          </a:prstGeom>
          <a:solidFill>
            <a:srgbClr val="00FFFF">
              <a:alpha val="85000"/>
            </a:srgbClr>
          </a:solidFill>
          <a:ln>
            <a:noFill/>
          </a:ln>
          <a:effectLst>
            <a:glow rad="101600">
              <a:schemeClr val="accent5">
                <a:satMod val="175000"/>
                <a:alpha val="40000"/>
              </a:schemeClr>
            </a:glow>
            <a:outerShdw blurRad="40000" dist="23000" dir="5400000" rotWithShape="0">
              <a:srgbClr val="000000">
                <a:alpha val="35000"/>
              </a:srgbClr>
            </a:outerShdw>
            <a:softEdge rad="317500"/>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fr-FR" sz="6600" b="1" dirty="0" smtClean="0">
                <a:ln>
                  <a:solidFill>
                    <a:schemeClr val="bg2">
                      <a:lumMod val="60000"/>
                      <a:lumOff val="40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PARTIE 1</a:t>
            </a:r>
            <a:endParaRPr lang="fr-FR" sz="6600" b="1" dirty="0">
              <a:ln>
                <a:solidFill>
                  <a:schemeClr val="bg2">
                    <a:lumMod val="60000"/>
                    <a:lumOff val="40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20599 0.04051 L -0.08099 0.04051 C -0.025 0.04051 0.04401 0.20833 0.04401 0.3449 L 0.04401 0.64953 " pathEditMode="relative" rAng="0" ptsTypes="AAAA">
                                      <p:cBhvr>
                                        <p:cTn id="6" dur="2000" fill="hold"/>
                                        <p:tgtEl>
                                          <p:spTgt spid="6"/>
                                        </p:tgtEl>
                                        <p:attrNameLst>
                                          <p:attrName>ppt_x</p:attrName>
                                          <p:attrName>ppt_y</p:attrName>
                                        </p:attrNameLst>
                                      </p:cBhvr>
                                      <p:rCtr x="125"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dirty="0"/>
          </a:p>
        </p:txBody>
      </p:sp>
      <p:pic>
        <p:nvPicPr>
          <p:cNvPr id="4" name="Image 5"/>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p:spPr>
      </p:pic>
      <p:sp>
        <p:nvSpPr>
          <p:cNvPr id="5" name="Rectangle : avec coins arrondis en diagonale 1">
            <a:extLst>
              <a:ext uri="{FF2B5EF4-FFF2-40B4-BE49-F238E27FC236}">
                <a16:creationId xmlns:a16="http://schemas.microsoft.com/office/drawing/2014/main" xmlns="" id="{0B393F3E-1497-4427-B669-E4560737FA3C}"/>
              </a:ext>
            </a:extLst>
          </p:cNvPr>
          <p:cNvSpPr/>
          <p:nvPr/>
        </p:nvSpPr>
        <p:spPr>
          <a:xfrm>
            <a:off x="714348" y="785794"/>
            <a:ext cx="7905136" cy="1571636"/>
          </a:xfrm>
          <a:prstGeom prst="round2DiagRect">
            <a:avLst>
              <a:gd name="adj1" fmla="val 0"/>
              <a:gd name="adj2" fmla="val 50000"/>
            </a:avLst>
          </a:prstGeom>
          <a:solidFill>
            <a:srgbClr val="00FFFF"/>
          </a:solidFill>
          <a:ln>
            <a:noFill/>
          </a:ln>
          <a:effectLst>
            <a:glow rad="101600">
              <a:schemeClr val="accent5">
                <a:satMod val="175000"/>
                <a:alpha val="40000"/>
              </a:schemeClr>
            </a:glow>
            <a:outerShdw blurRad="40000" dist="23000" dir="5400000" rotWithShape="0">
              <a:srgbClr val="000000">
                <a:alpha val="35000"/>
              </a:srgbClr>
            </a:outerShdw>
            <a:reflection blurRad="6350" stA="50000" endA="300" endPos="55000" dir="5400000" sy="-100000" algn="bl" rotWithShape="0"/>
            <a:softEdge rad="317500"/>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fr-FR" sz="4400" b="1" dirty="0" smtClean="0">
                <a:ln>
                  <a:solidFill>
                    <a:schemeClr val="bg2">
                      <a:lumMod val="60000"/>
                      <a:lumOff val="40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Programmation Sous Step7</a:t>
            </a:r>
            <a:endParaRPr lang="fr-FR" sz="4400" b="1" dirty="0">
              <a:ln>
                <a:solidFill>
                  <a:schemeClr val="bg2">
                    <a:lumMod val="60000"/>
                    <a:lumOff val="40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20599 0.04051 L -0.08099 0.04051 C -0.025 0.04051 0.04401 0.20833 0.04401 0.3449 L 0.04401 0.64953 " pathEditMode="relative" rAng="0" ptsTypes="AAAA">
                                      <p:cBhvr>
                                        <p:cTn id="6" dur="2000" fill="hold"/>
                                        <p:tgtEl>
                                          <p:spTgt spid="5"/>
                                        </p:tgtEl>
                                        <p:attrNameLst>
                                          <p:attrName>ppt_x</p:attrName>
                                          <p:attrName>ppt_y</p:attrName>
                                        </p:attrNameLst>
                                      </p:cBhvr>
                                      <p:rCtr x="125"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5"/>
          <p:cNvPicPr>
            <a:picLocks noGrp="1" noChangeAspect="1"/>
          </p:cNvPicPr>
          <p:nvPr>
            <p:ph idx="1"/>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p:spPr>
      </p:pic>
      <p:sp>
        <p:nvSpPr>
          <p:cNvPr id="5" name="Rectangle : avec coins arrondis en diagonale 3">
            <a:extLst>
              <a:ext uri="{FF2B5EF4-FFF2-40B4-BE49-F238E27FC236}">
                <a16:creationId xmlns="" xmlns:a16="http://schemas.microsoft.com/office/drawing/2014/main" id="{03D03A8F-78A7-43AE-A399-6BDB8357CEF1}"/>
              </a:ext>
            </a:extLst>
          </p:cNvPr>
          <p:cNvSpPr/>
          <p:nvPr/>
        </p:nvSpPr>
        <p:spPr>
          <a:xfrm>
            <a:off x="71406" y="2000240"/>
            <a:ext cx="8929686" cy="4000528"/>
          </a:xfrm>
          <a:prstGeom prst="round2DiagRect">
            <a:avLst>
              <a:gd name="adj1" fmla="val 40218"/>
              <a:gd name="adj2" fmla="val 0"/>
            </a:avLst>
          </a:prstGeom>
          <a:solidFill>
            <a:srgbClr val="00B0F0">
              <a:alpha val="74902"/>
            </a:srgbClr>
          </a:solidFill>
          <a:ln>
            <a:solidFill>
              <a:schemeClr val="tx1"/>
            </a:solidFill>
          </a:ln>
          <a:effectLst>
            <a:outerShdw blurRad="3175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CA"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450000"/>
            <a:endParaRPr lang="fr-CA"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450000"/>
            <a:endParaRPr lang="fr-CA"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450000" algn="just">
              <a:lnSpc>
                <a:spcPct val="150000"/>
              </a:lnSpc>
            </a:pPr>
            <a:endParaRPr lang="fr-CA" sz="1900" b="1" dirty="0" smtClean="0">
              <a:solidFill>
                <a:schemeClr val="tx1"/>
              </a:solidFill>
              <a:latin typeface="Times New Roman" panose="02020603050405020304" pitchFamily="18" charset="0"/>
              <a:cs typeface="Times New Roman" panose="02020603050405020304" pitchFamily="18" charset="0"/>
            </a:endParaRPr>
          </a:p>
          <a:p>
            <a:pPr indent="450000" algn="just">
              <a:lnSpc>
                <a:spcPct val="150000"/>
              </a:lnSpc>
            </a:pPr>
            <a:r>
              <a:rPr lang="fr-CA" sz="1900" b="1" dirty="0" smtClean="0">
                <a:solidFill>
                  <a:schemeClr val="tx1"/>
                </a:solidFill>
                <a:latin typeface="Times New Roman" panose="02020603050405020304" pitchFamily="18" charset="0"/>
                <a:cs typeface="Times New Roman" panose="02020603050405020304" pitchFamily="18" charset="0"/>
              </a:rPr>
              <a:t>Les </a:t>
            </a:r>
            <a:r>
              <a:rPr lang="fr-CA" sz="1900" b="1" dirty="0">
                <a:solidFill>
                  <a:schemeClr val="tx1"/>
                </a:solidFill>
                <a:latin typeface="Times New Roman" panose="02020603050405020304" pitchFamily="18" charset="0"/>
                <a:cs typeface="Times New Roman" panose="02020603050405020304" pitchFamily="18" charset="0"/>
              </a:rPr>
              <a:t>automates programmables sont particulièrement conçus pour répondre à de multiples applications dans la quasi-totalité des domaines industriels, ce sont des outils programmables universels. </a:t>
            </a:r>
          </a:p>
          <a:p>
            <a:pPr indent="450000" algn="just">
              <a:lnSpc>
                <a:spcPct val="150000"/>
              </a:lnSpc>
            </a:pPr>
            <a:endParaRPr lang="fr-CA" sz="1900" b="1" dirty="0" smtClean="0">
              <a:solidFill>
                <a:schemeClr val="tx1"/>
              </a:solidFill>
              <a:latin typeface="Times New Roman" panose="02020603050405020304" pitchFamily="18" charset="0"/>
              <a:cs typeface="Times New Roman" panose="02020603050405020304" pitchFamily="18" charset="0"/>
            </a:endParaRPr>
          </a:p>
          <a:p>
            <a:pPr indent="450000" algn="just">
              <a:lnSpc>
                <a:spcPct val="150000"/>
              </a:lnSpc>
            </a:pPr>
            <a:r>
              <a:rPr lang="fr-CA" sz="1900" b="1" dirty="0" smtClean="0">
                <a:solidFill>
                  <a:schemeClr val="tx1"/>
                </a:solidFill>
                <a:latin typeface="Times New Roman" panose="02020603050405020304" pitchFamily="18" charset="0"/>
                <a:cs typeface="Times New Roman" panose="02020603050405020304" pitchFamily="18" charset="0"/>
              </a:rPr>
              <a:t>Un </a:t>
            </a:r>
            <a:r>
              <a:rPr lang="fr-CA" sz="1900" b="1" dirty="0">
                <a:solidFill>
                  <a:schemeClr val="tx1"/>
                </a:solidFill>
                <a:latin typeface="Times New Roman" panose="02020603050405020304" pitchFamily="18" charset="0"/>
                <a:cs typeface="Times New Roman" panose="02020603050405020304" pitchFamily="18" charset="0"/>
              </a:rPr>
              <a:t>automate programmable industriel (API) est une forme particulière d’automate à base de microprocesseurs qui se fonde sur une mémoire programmable pour enregistrer les instructions et mettre en œuvre des fonction.</a:t>
            </a:r>
          </a:p>
          <a:p>
            <a:pPr indent="450000"/>
            <a:endParaRPr lang="fr-FR"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450000"/>
            <a:endParaRPr lang="fr-CA"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indent="450000"/>
            <a:endParaRPr lang="fr-FR" sz="1900"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endParaRPr lang="fr-FR"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fr-FR"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ctangle : avec coins arrondis en diagonale 1">
            <a:extLst>
              <a:ext uri="{FF2B5EF4-FFF2-40B4-BE49-F238E27FC236}">
                <a16:creationId xmlns:a16="http://schemas.microsoft.com/office/drawing/2014/main" xmlns="" id="{0B393F3E-1497-4427-B669-E4560737FA3C}"/>
              </a:ext>
            </a:extLst>
          </p:cNvPr>
          <p:cNvSpPr/>
          <p:nvPr/>
        </p:nvSpPr>
        <p:spPr>
          <a:xfrm>
            <a:off x="571472" y="214290"/>
            <a:ext cx="7905136" cy="1357322"/>
          </a:xfrm>
          <a:prstGeom prst="round2DiagRect">
            <a:avLst>
              <a:gd name="adj1" fmla="val 0"/>
              <a:gd name="adj2" fmla="val 50000"/>
            </a:avLst>
          </a:prstGeom>
          <a:solidFill>
            <a:srgbClr val="00FFFF"/>
          </a:solidFill>
          <a:ln>
            <a:noFill/>
          </a:ln>
          <a:effectLst>
            <a:glow rad="101600">
              <a:schemeClr val="accent5">
                <a:satMod val="175000"/>
                <a:alpha val="40000"/>
              </a:schemeClr>
            </a:glow>
            <a:outerShdw blurRad="40000" dist="23000" dir="5400000" rotWithShape="0">
              <a:srgbClr val="000000">
                <a:alpha val="35000"/>
              </a:srgbClr>
            </a:outerShdw>
            <a:reflection blurRad="6350" stA="50000" endA="300" endPos="55000" dir="5400000" sy="-100000" algn="bl" rotWithShape="0"/>
            <a:softEdge rad="317500"/>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fr-FR" sz="4400" b="1" dirty="0" smtClean="0">
                <a:ln>
                  <a:solidFill>
                    <a:schemeClr val="tx2">
                      <a:lumMod val="75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Automates Programmables</a:t>
            </a:r>
            <a:endParaRPr lang="fr-FR" sz="4400" b="1" dirty="0">
              <a:ln>
                <a:solidFill>
                  <a:schemeClr val="tx2">
                    <a:lumMod val="75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4" end="4"/>
                                            </p:txEl>
                                          </p:spTgt>
                                        </p:tgtEl>
                                        <p:attrNameLst>
                                          <p:attrName>style.visibility</p:attrName>
                                        </p:attrNameLst>
                                      </p:cBhvr>
                                      <p:to>
                                        <p:strVal val="visible"/>
                                      </p:to>
                                    </p:set>
                                    <p:animEffect transition="in" filter="wipe(left)">
                                      <p:cBhvr>
                                        <p:cTn id="10" dur="500"/>
                                        <p:tgtEl>
                                          <p:spTgt spid="5">
                                            <p:txEl>
                                              <p:pRg st="4" end="4"/>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txEl>
                                              <p:pRg st="6" end="6"/>
                                            </p:txEl>
                                          </p:spTgt>
                                        </p:tgtEl>
                                        <p:attrNameLst>
                                          <p:attrName>style.visibility</p:attrName>
                                        </p:attrNameLst>
                                      </p:cBhvr>
                                      <p:to>
                                        <p:strVal val="visible"/>
                                      </p:to>
                                    </p:set>
                                    <p:animEffect transition="in" filter="wipe(left)">
                                      <p:cBhvr>
                                        <p:cTn id="14" dur="500"/>
                                        <p:tgtEl>
                                          <p:spTgt spid="5">
                                            <p:txEl>
                                              <p:pRg st="6" end="6"/>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50" presetClass="path" presetSubtype="0" accel="50000" decel="50000" fill="hold" nodeType="clickEffect">
                                  <p:stCondLst>
                                    <p:cond delay="0"/>
                                  </p:stCondLst>
                                  <p:childTnLst>
                                    <p:animMotion origin="layout" path="M -0.20599 0.04051 L -0.08099 0.04051 C -0.025 0.04051 0.04401 0.20833 0.04401 0.3449 L 0.04401 0.64953 " pathEditMode="relative" rAng="0" ptsTypes="AAAA">
                                      <p:cBhvr>
                                        <p:cTn id="18" dur="2000" fill="hold"/>
                                        <p:tgtEl>
                                          <p:spTgt spid="7"/>
                                        </p:tgtEl>
                                        <p:attrNameLst>
                                          <p:attrName>ppt_x</p:attrName>
                                          <p:attrName>ppt_y</p:attrName>
                                        </p:attrNameLst>
                                      </p:cBhvr>
                                      <p:rCtr x="125"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rganigramme : Alternative 6"/>
          <p:cNvSpPr/>
          <p:nvPr/>
        </p:nvSpPr>
        <p:spPr>
          <a:xfrm>
            <a:off x="428596" y="500042"/>
            <a:ext cx="3714776" cy="857256"/>
          </a:xfrm>
          <a:prstGeom prst="flowChartAlternateProcess">
            <a:avLst/>
          </a:prstGeom>
          <a:solidFill>
            <a:srgbClr val="00B050">
              <a:alpha val="8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altLang="fr-FR" sz="3600" dirty="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rPr>
              <a:t>C</a:t>
            </a:r>
            <a:r>
              <a:rPr lang="fr-FR" altLang="fr-FR" sz="3600" dirty="0" smtClean="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rPr>
              <a:t>hoix </a:t>
            </a:r>
            <a:r>
              <a:rPr lang="fr-FR" altLang="fr-FR" sz="3600" dirty="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rPr>
              <a:t>de l’API</a:t>
            </a:r>
            <a:endParaRPr lang="fr-FR" sz="3600" dirty="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pic>
        <p:nvPicPr>
          <p:cNvPr id="11" name="Image 10" descr="Siemens S7-300 PLC CPU at Rs 26000 | Siemens Programmable Logic Controller  in Rohtak | ID: 20445818873"/>
          <p:cNvPicPr/>
          <p:nvPr/>
        </p:nvPicPr>
        <p:blipFill>
          <a:blip r:embed="rId3"/>
          <a:srcRect l="2035" t="6561" r="2525" b="2262"/>
          <a:stretch>
            <a:fillRect/>
          </a:stretch>
        </p:blipFill>
        <p:spPr bwMode="auto">
          <a:xfrm>
            <a:off x="2714612" y="1714488"/>
            <a:ext cx="3714776" cy="4071966"/>
          </a:xfrm>
          <a:prstGeom prst="rect">
            <a:avLst/>
          </a:prstGeom>
          <a:noFill/>
        </p:spPr>
      </p:pic>
      <p:sp>
        <p:nvSpPr>
          <p:cNvPr id="12" name="ZoneTexte 11"/>
          <p:cNvSpPr txBox="1"/>
          <p:nvPr/>
        </p:nvSpPr>
        <p:spPr>
          <a:xfrm>
            <a:off x="2714612" y="6072206"/>
            <a:ext cx="3714776" cy="523220"/>
          </a:xfrm>
          <a:prstGeom prst="rect">
            <a:avLst/>
          </a:prstGeom>
          <a:noFill/>
          <a:ln>
            <a:noFill/>
          </a:ln>
        </p:spPr>
        <p:txBody>
          <a:bodyPr wrap="square" rtlCol="0">
            <a:spAutoFit/>
          </a:bodyPr>
          <a:lstStyle/>
          <a:p>
            <a:pPr algn="ctr"/>
            <a:r>
              <a:rPr lang="fr-FR" sz="2800" dirty="0" smtClean="0">
                <a:latin typeface="Times New Roman" pitchFamily="18" charset="0"/>
                <a:cs typeface="Times New Roman" pitchFamily="18" charset="0"/>
              </a:rPr>
              <a:t>SIMATIC  S7-300</a:t>
            </a:r>
            <a:endParaRPr lang="fr-FR" sz="2800" dirty="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5"/>
          <p:cNvPicPr>
            <a:picLocks noGrp="1" noChangeAspect="1"/>
          </p:cNvPicPr>
          <p:nvPr>
            <p:ph idx="1"/>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p:spPr>
      </p:pic>
      <p:sp>
        <p:nvSpPr>
          <p:cNvPr id="6" name="Organigramme : Alternative 5"/>
          <p:cNvSpPr/>
          <p:nvPr/>
        </p:nvSpPr>
        <p:spPr>
          <a:xfrm>
            <a:off x="642910" y="428604"/>
            <a:ext cx="4786346" cy="1000132"/>
          </a:xfrm>
          <a:prstGeom prst="flowChartAlternateProcess">
            <a:avLst/>
          </a:prstGeom>
          <a:solidFill>
            <a:srgbClr val="00B050">
              <a:alpha val="8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3600" dirty="0" smtClean="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rPr>
              <a:t>Configuration Matériel</a:t>
            </a:r>
            <a:endParaRPr lang="fr-FR" sz="3600" dirty="0">
              <a:ln>
                <a:solidFill>
                  <a:schemeClr val="tx1"/>
                </a:solidFill>
              </a:ln>
              <a:solidFill>
                <a:schemeClr val="tx1"/>
              </a:solidFill>
              <a:effectLst>
                <a:reflection blurRad="6350" stA="55000" endA="300" endPos="45500" dir="5400000" sy="-100000" algn="bl" rotWithShape="0"/>
              </a:effectLst>
              <a:latin typeface="Times New Roman" pitchFamily="18" charset="0"/>
              <a:cs typeface="Times New Roman" pitchFamily="18" charset="0"/>
            </a:endParaRPr>
          </a:p>
        </p:txBody>
      </p:sp>
      <p:pic>
        <p:nvPicPr>
          <p:cNvPr id="7" name="Picture 6"/>
          <p:cNvPicPr>
            <a:picLocks noChangeAspect="1" noChangeArrowheads="1"/>
          </p:cNvPicPr>
          <p:nvPr/>
        </p:nvPicPr>
        <p:blipFill>
          <a:blip r:embed="rId3"/>
          <a:srcRect/>
          <a:stretch>
            <a:fillRect/>
          </a:stretch>
        </p:blipFill>
        <p:spPr bwMode="auto">
          <a:xfrm>
            <a:off x="357158" y="2571744"/>
            <a:ext cx="8501122" cy="2714644"/>
          </a:xfrm>
          <a:prstGeom prst="rect">
            <a:avLst/>
          </a:prstGeom>
          <a:noFill/>
          <a:ln w="9525">
            <a:noFill/>
            <a:miter lim="800000"/>
            <a:headEnd/>
            <a:tailEnd/>
          </a:ln>
          <a:effectLst/>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RDPP PJ DW_Algeria_20131204.mp4">
            <a:hlinkClick r:id="" action="ppaction://media"/>
          </p:cNvPr>
          <p:cNvPicPr>
            <a:picLocks noGrp="1" noRot="1" noChangeAspect="1"/>
          </p:cNvPicPr>
          <p:nvPr>
            <p:ph idx="1"/>
            <a:videoFile r:link="rId1"/>
          </p:nvPr>
        </p:nvPicPr>
        <p:blipFill>
          <a:blip r:embed="rId3"/>
          <a:stretch>
            <a:fillRect/>
          </a:stretch>
        </p:blipFill>
        <p:spPr>
          <a:xfrm>
            <a:off x="0" y="0"/>
            <a:ext cx="9144000" cy="6858000"/>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428596" y="1357298"/>
            <a:ext cx="8429684" cy="5429288"/>
          </a:xfrm>
          <a:prstGeom prst="rect">
            <a:avLst/>
          </a:prstGeom>
          <a:noFill/>
          <a:ln w="9525">
            <a:noFill/>
            <a:miter lim="800000"/>
            <a:headEnd/>
            <a:tailEnd/>
          </a:ln>
          <a:effectLst/>
        </p:spPr>
      </p:pic>
      <p:sp>
        <p:nvSpPr>
          <p:cNvPr id="9" name="Organigramme : Alternative 8"/>
          <p:cNvSpPr/>
          <p:nvPr/>
        </p:nvSpPr>
        <p:spPr>
          <a:xfrm>
            <a:off x="928662" y="142852"/>
            <a:ext cx="7215238" cy="1000132"/>
          </a:xfrm>
          <a:prstGeom prst="flowChartAlternateProcess">
            <a:avLst/>
          </a:prstGeom>
          <a:solidFill>
            <a:srgbClr val="00B050">
              <a:alpha val="88000"/>
            </a:srgb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800" b="1" dirty="0" smtClean="0">
                <a:latin typeface="Times New Roman" pitchFamily="18" charset="0"/>
                <a:cs typeface="Times New Roman" pitchFamily="18" charset="0"/>
              </a:rPr>
              <a:t> Les paramètres de protection de fréquence de la turbine </a:t>
            </a:r>
            <a:endParaRPr lang="fr-FR" sz="2800" dirty="0">
              <a:ln>
                <a:solidFill>
                  <a:schemeClr val="tx1"/>
                </a:solidFill>
              </a:ln>
              <a:solidFill>
                <a:schemeClr val="tx1"/>
              </a:solidFill>
              <a:effectLst>
                <a:outerShdw blurRad="63500" sx="102000" sy="102000" algn="ctr" rotWithShape="0">
                  <a:prstClr val="black">
                    <a:alpha val="40000"/>
                  </a:prstClr>
                </a:outerShdw>
              </a:effectLst>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a:effectLst/>
        </p:spPr>
      </p:pic>
      <p:pic>
        <p:nvPicPr>
          <p:cNvPr id="5124" name="Picture 4"/>
          <p:cNvPicPr>
            <a:picLocks noGrp="1" noChangeAspect="1" noChangeArrowheads="1"/>
          </p:cNvPicPr>
          <p:nvPr>
            <p:ph idx="1"/>
          </p:nvPr>
        </p:nvPicPr>
        <p:blipFill>
          <a:blip r:embed="rId3"/>
          <a:stretch>
            <a:fillRect/>
          </a:stretch>
        </p:blipFill>
        <p:spPr bwMode="auto">
          <a:xfrm>
            <a:off x="525692" y="1600200"/>
            <a:ext cx="8092616" cy="4530725"/>
          </a:xfrm>
          <a:prstGeom prst="rect">
            <a:avLst/>
          </a:prstGeom>
          <a:noFill/>
          <a:ln w="9525">
            <a:noFill/>
            <a:miter lim="800000"/>
            <a:headEnd/>
            <a:tailEnd/>
          </a:ln>
          <a:effectLst/>
        </p:spPr>
      </p:pic>
      <p:sp>
        <p:nvSpPr>
          <p:cNvPr id="9" name="Organigramme : Alternative 8"/>
          <p:cNvSpPr/>
          <p:nvPr/>
        </p:nvSpPr>
        <p:spPr>
          <a:xfrm>
            <a:off x="1071538" y="285728"/>
            <a:ext cx="7215238" cy="857256"/>
          </a:xfrm>
          <a:prstGeom prst="flowChartAlternateProcess">
            <a:avLst/>
          </a:prstGeom>
          <a:solidFill>
            <a:srgbClr val="00B050">
              <a:alpha val="88000"/>
            </a:srgb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3600" dirty="0" smtClean="0">
                <a:ln>
                  <a:solidFill>
                    <a:schemeClr val="tx1"/>
                  </a:solidFill>
                </a:ln>
                <a:solidFill>
                  <a:schemeClr val="tx1"/>
                </a:solidFill>
                <a:effectLst>
                  <a:outerShdw blurRad="63500" sx="102000" sy="102000" algn="ctr" rotWithShape="0">
                    <a:prstClr val="black">
                      <a:alpha val="40000"/>
                    </a:prstClr>
                  </a:outerShdw>
                </a:effectLst>
                <a:latin typeface="Times New Roman" pitchFamily="18" charset="0"/>
                <a:cs typeface="Times New Roman" pitchFamily="18" charset="0"/>
              </a:rPr>
              <a:t>Explication du programme STEP7</a:t>
            </a:r>
            <a:endParaRPr lang="fr-FR" sz="3600" dirty="0">
              <a:ln>
                <a:solidFill>
                  <a:schemeClr val="tx1"/>
                </a:solidFill>
              </a:ln>
              <a:solidFill>
                <a:schemeClr val="tx1"/>
              </a:solidFill>
              <a:effectLst>
                <a:outerShdw blurRad="63500" sx="102000" sy="102000" algn="ctr" rotWithShape="0">
                  <a:prstClr val="black">
                    <a:alpha val="40000"/>
                  </a:prstClr>
                </a:outerShdw>
              </a:effectLst>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5"/>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285720" y="357166"/>
            <a:ext cx="8429684" cy="6143668"/>
          </a:xfrm>
          <a:prstGeom prst="rect">
            <a:avLst/>
          </a:prstGeom>
          <a:noFill/>
          <a:ln w="9525">
            <a:noFill/>
            <a:miter lim="800000"/>
            <a:headEnd/>
            <a:tailEnd/>
          </a:ln>
          <a:effectLst/>
        </p:spPr>
      </p:pic>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rcRect/>
          <a:stretch>
            <a:fillRect/>
          </a:stretch>
        </p:blipFill>
        <p:spPr bwMode="auto">
          <a:xfrm>
            <a:off x="0" y="0"/>
            <a:ext cx="9144000" cy="6858000"/>
          </a:xfrm>
          <a:prstGeom prst="rect">
            <a:avLst/>
          </a:prstGeom>
          <a:solidFill>
            <a:schemeClr val="tx2">
              <a:lumMod val="60000"/>
              <a:lumOff val="40000"/>
            </a:schemeClr>
          </a:solidFill>
          <a:ln w="9525">
            <a:noFill/>
            <a:miter lim="800000"/>
            <a:headEnd/>
            <a:tailEnd/>
          </a:ln>
          <a:effectLst/>
        </p:spPr>
      </p:pic>
      <p:pic>
        <p:nvPicPr>
          <p:cNvPr id="7171" name="Picture 3"/>
          <p:cNvPicPr>
            <a:picLocks noGrp="1" noChangeAspect="1" noChangeArrowheads="1"/>
          </p:cNvPicPr>
          <p:nvPr>
            <p:ph idx="1"/>
          </p:nvPr>
        </p:nvPicPr>
        <p:blipFill>
          <a:blip r:embed="rId3"/>
          <a:srcRect/>
          <a:stretch>
            <a:fillRect/>
          </a:stretch>
        </p:blipFill>
        <p:spPr bwMode="auto">
          <a:xfrm>
            <a:off x="357158" y="285728"/>
            <a:ext cx="8429684" cy="6215106"/>
          </a:xfrm>
          <a:prstGeom prst="rect">
            <a:avLst/>
          </a:prstGeom>
          <a:noFill/>
          <a:ln w="9525">
            <a:noFill/>
            <a:miter lim="800000"/>
            <a:headEnd/>
            <a:tailEnd/>
          </a:ln>
          <a:effectLst/>
        </p:spPr>
      </p:pic>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endParaRPr lang="fr-FR"/>
          </a:p>
        </p:txBody>
      </p:sp>
      <p:pic>
        <p:nvPicPr>
          <p:cNvPr id="4" name="Image 1"/>
          <p:cNvPicPr>
            <a:picLocks noChangeAspect="1"/>
          </p:cNvPicPr>
          <p:nvPr/>
        </p:nvPicPr>
        <p:blipFill>
          <a:blip r:embed="rId2"/>
          <a:srcRect/>
          <a:stretch>
            <a:fillRect/>
          </a:stretch>
        </p:blipFill>
        <p:spPr bwMode="auto">
          <a:xfrm>
            <a:off x="-15875" y="-142900"/>
            <a:ext cx="9159875" cy="7189813"/>
          </a:xfrm>
          <a:prstGeom prst="rect">
            <a:avLst/>
          </a:prstGeom>
          <a:noFill/>
          <a:ln w="9525">
            <a:noFill/>
            <a:miter lim="800000"/>
            <a:headEnd/>
            <a:tailEnd/>
          </a:ln>
        </p:spPr>
      </p:pic>
      <p:sp>
        <p:nvSpPr>
          <p:cNvPr id="6" name="Rectangle : avec coins arrondis en diagonale 1">
            <a:extLst>
              <a:ext uri="{FF2B5EF4-FFF2-40B4-BE49-F238E27FC236}">
                <a16:creationId xmlns:a16="http://schemas.microsoft.com/office/drawing/2014/main" xmlns="" id="{0B393F3E-1497-4427-B669-E4560737FA3C}"/>
              </a:ext>
            </a:extLst>
          </p:cNvPr>
          <p:cNvSpPr/>
          <p:nvPr/>
        </p:nvSpPr>
        <p:spPr>
          <a:xfrm>
            <a:off x="500034" y="357166"/>
            <a:ext cx="7905136" cy="1857388"/>
          </a:xfrm>
          <a:prstGeom prst="round2DiagRect">
            <a:avLst>
              <a:gd name="adj1" fmla="val 0"/>
              <a:gd name="adj2" fmla="val 50000"/>
            </a:avLst>
          </a:prstGeom>
          <a:solidFill>
            <a:srgbClr val="99FFCC"/>
          </a:solidFill>
          <a:ln>
            <a:noFill/>
          </a:ln>
          <a:effectLst>
            <a:glow rad="101600">
              <a:schemeClr val="accent5">
                <a:satMod val="175000"/>
                <a:alpha val="40000"/>
              </a:schemeClr>
            </a:glow>
            <a:outerShdw blurRad="40000" dist="23000" dir="5400000" rotWithShape="0">
              <a:srgbClr val="000000">
                <a:alpha val="35000"/>
              </a:srgbClr>
            </a:outerShdw>
            <a:reflection blurRad="6350" stA="50000" endA="300" endPos="55000" dir="5400000" sy="-100000" algn="bl" rotWithShape="0"/>
            <a:softEdge rad="317500"/>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fr-FR" sz="4000" dirty="0" smtClean="0">
                <a:ln>
                  <a:solidFill>
                    <a:schemeClr val="tx1">
                      <a:lumMod val="95000"/>
                    </a:schemeClr>
                  </a:solidFill>
                </a:ln>
                <a:solidFill>
                  <a:schemeClr val="tx1"/>
                </a:solidFill>
                <a:effectLst>
                  <a:glow rad="139700">
                    <a:schemeClr val="accent6">
                      <a:satMod val="175000"/>
                      <a:alpha val="40000"/>
                    </a:schemeClr>
                  </a:glow>
                  <a:reflection blurRad="6350" stA="55000" endA="300" endPos="45500" dir="5400000" sy="-100000" algn="bl" rotWithShape="0"/>
                </a:effectLst>
                <a:latin typeface="Times New Roman" panose="02020603050405020304" pitchFamily="18" charset="0"/>
                <a:ea typeface="Calibri" panose="020F0502020204030204" pitchFamily="34" charset="0"/>
                <a:cs typeface="Times New Roman" panose="02020603050405020304" pitchFamily="18" charset="0"/>
              </a:rPr>
              <a:t>Supervision sous WinCC flexible</a:t>
            </a:r>
            <a:endParaRPr lang="fr-FR" sz="4000" b="1" dirty="0">
              <a:ln>
                <a:solidFill>
                  <a:schemeClr val="tx1">
                    <a:lumMod val="95000"/>
                  </a:schemeClr>
                </a:solidFill>
              </a:ln>
              <a:solidFill>
                <a:schemeClr val="tx1"/>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20599 0.04051 L -0.08099 0.04051 C -0.025 0.04051 0.04401 0.20833 0.04401 0.3449 L 0.04401 0.64953 " pathEditMode="relative" rAng="0" ptsTypes="AAAA">
                                      <p:cBhvr>
                                        <p:cTn id="6" dur="2000" fill="hold"/>
                                        <p:tgtEl>
                                          <p:spTgt spid="6"/>
                                        </p:tgtEl>
                                        <p:attrNameLst>
                                          <p:attrName>ppt_x</p:attrName>
                                          <p:attrName>ppt_y</p:attrName>
                                        </p:attrNameLst>
                                      </p:cBhvr>
                                      <p:rCtr x="125"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Image 1"/>
          <p:cNvPicPr>
            <a:picLocks noGrp="1" noChangeAspect="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5" name="Parchemin vertical 4"/>
          <p:cNvSpPr/>
          <p:nvPr/>
        </p:nvSpPr>
        <p:spPr>
          <a:xfrm>
            <a:off x="3671887" y="71414"/>
            <a:ext cx="5472113" cy="6643710"/>
          </a:xfrm>
          <a:prstGeom prst="verticalScroll">
            <a:avLst/>
          </a:prstGeom>
          <a:gradFill flip="none" rotWithShape="1">
            <a:gsLst>
              <a:gs pos="0">
                <a:srgbClr val="00FFCC">
                  <a:shade val="30000"/>
                  <a:satMod val="115000"/>
                </a:srgbClr>
              </a:gs>
              <a:gs pos="50000">
                <a:srgbClr val="00FFCC">
                  <a:shade val="67500"/>
                  <a:satMod val="115000"/>
                </a:srgbClr>
              </a:gs>
              <a:gs pos="100000">
                <a:srgbClr val="00FFCC">
                  <a:shade val="100000"/>
                  <a:satMod val="115000"/>
                </a:srgbClr>
              </a:gs>
            </a:gsLst>
            <a:path path="circle">
              <a:fillToRect l="100000" t="100000"/>
            </a:path>
            <a:tileRect r="-100000" b="-100000"/>
          </a:gradFill>
          <a:ln>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CA" b="1" dirty="0" smtClean="0">
              <a:solidFill>
                <a:schemeClr val="bg1"/>
              </a:solidFill>
              <a:latin typeface="Georgia" panose="02040502050405020303" pitchFamily="18" charset="0"/>
              <a:cs typeface="Times New Roman" panose="02020603050405020304" pitchFamily="18" charset="0"/>
            </a:endParaRPr>
          </a:p>
          <a:p>
            <a:pPr algn="ctr">
              <a:defRPr/>
            </a:pPr>
            <a:r>
              <a:rPr lang="fr-CA" b="1" dirty="0" smtClean="0">
                <a:solidFill>
                  <a:schemeClr val="bg1"/>
                </a:solidFill>
                <a:latin typeface="Georgia" panose="02040502050405020303" pitchFamily="18" charset="0"/>
                <a:cs typeface="Times New Roman" panose="02020603050405020304" pitchFamily="18" charset="0"/>
              </a:rPr>
              <a:t>La </a:t>
            </a:r>
            <a:r>
              <a:rPr lang="fr-CA" b="1" dirty="0">
                <a:solidFill>
                  <a:schemeClr val="bg1"/>
                </a:solidFill>
                <a:latin typeface="Georgia" panose="02040502050405020303" pitchFamily="18" charset="0"/>
                <a:cs typeface="Times New Roman" panose="02020603050405020304" pitchFamily="18" charset="0"/>
              </a:rPr>
              <a:t>supervision industrielle permet de suivre </a:t>
            </a:r>
          </a:p>
          <a:p>
            <a:pPr algn="ctr">
              <a:defRPr/>
            </a:pPr>
            <a:r>
              <a:rPr lang="fr-CA" b="1" dirty="0">
                <a:solidFill>
                  <a:schemeClr val="bg1"/>
                </a:solidFill>
                <a:latin typeface="Georgia" panose="02040502050405020303" pitchFamily="18" charset="0"/>
                <a:cs typeface="Times New Roman" panose="02020603050405020304" pitchFamily="18" charset="0"/>
              </a:rPr>
              <a:t>en temps réel une installation ou une machine industrielle. Elle permet d'avoir  un affichage dynamique du processus avec les différents alarmes, défauts et événements survenant pendant le fonctionnement de l’automatisme.</a:t>
            </a:r>
            <a:endParaRPr lang="fr-FR" b="1" dirty="0">
              <a:solidFill>
                <a:schemeClr val="bg1"/>
              </a:solidFill>
              <a:latin typeface="Georgia" panose="02040502050405020303" pitchFamily="18" charset="0"/>
            </a:endParaRPr>
          </a:p>
          <a:p>
            <a:pPr algn="ctr">
              <a:defRPr/>
            </a:pPr>
            <a:r>
              <a:rPr lang="fr-FR" b="1" dirty="0">
                <a:solidFill>
                  <a:schemeClr val="bg1"/>
                </a:solidFill>
                <a:latin typeface="Georgia" panose="02040502050405020303" pitchFamily="18" charset="0"/>
              </a:rPr>
              <a:t>Nous avons élaboré notre plate forme de supervision de la </a:t>
            </a:r>
            <a:r>
              <a:rPr lang="fr-FR" b="1" dirty="0" smtClean="0">
                <a:solidFill>
                  <a:schemeClr val="bg1"/>
                </a:solidFill>
                <a:latin typeface="Georgia" panose="02040502050405020303" pitchFamily="18" charset="0"/>
              </a:rPr>
              <a:t>turbine à gaz avec </a:t>
            </a:r>
            <a:r>
              <a:rPr lang="fr-FR" b="1" dirty="0">
                <a:solidFill>
                  <a:schemeClr val="bg1"/>
                </a:solidFill>
                <a:latin typeface="Georgia" panose="02040502050405020303" pitchFamily="18" charset="0"/>
              </a:rPr>
              <a:t>le logiciel Win </a:t>
            </a:r>
            <a:r>
              <a:rPr lang="fr-FR" b="1" dirty="0" smtClean="0">
                <a:solidFill>
                  <a:schemeClr val="bg1"/>
                </a:solidFill>
                <a:latin typeface="Georgia" panose="02040502050405020303" pitchFamily="18" charset="0"/>
              </a:rPr>
              <a:t>CC flexible </a:t>
            </a:r>
            <a:r>
              <a:rPr lang="fr-FR" b="1" dirty="0">
                <a:solidFill>
                  <a:schemeClr val="bg1"/>
                </a:solidFill>
                <a:latin typeface="Georgia" panose="02040502050405020303" pitchFamily="18" charset="0"/>
              </a:rPr>
              <a:t>(Windows Control Center), qui est la première interface homme-machine (HMI), développée par SIEMENS. Ce logiciel nous permet de visualiser le fonctionnement de l’automatisme en temps réel.</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2050"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3074" name="Picture 2" descr="C:\Users\MON PC\Desktop\scren shoot programme\wincc 3.png"/>
          <p:cNvPicPr>
            <a:picLocks noGrp="1" noChangeAspect="1" noChangeArrowheads="1"/>
          </p:cNvPicPr>
          <p:nvPr>
            <p:ph idx="1"/>
          </p:nvPr>
        </p:nvPicPr>
        <p:blipFill>
          <a:blip r:embed="rId2"/>
          <a:srcRect/>
          <a:stretch>
            <a:fillRect/>
          </a:stretch>
        </p:blipFill>
        <p:spPr bwMode="auto">
          <a:xfrm>
            <a:off x="0" y="0"/>
            <a:ext cx="9143999" cy="6858000"/>
          </a:xfrm>
          <a:prstGeom prst="rect">
            <a:avLst/>
          </a:prstGeom>
          <a:noFill/>
        </p:spPr>
      </p:pic>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098" name="Picture 2"/>
          <p:cNvPicPr>
            <a:picLocks noGrp="1" noChangeAspect="1" noChangeArrowheads="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a:effectLst/>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5"/>
          <p:cNvPicPr>
            <a:picLocks noGrp="1" noChangeAspect="1"/>
          </p:cNvPicPr>
          <p:nvPr>
            <p:ph idx="1"/>
          </p:nvPr>
        </p:nvPicPr>
        <p:blipFill>
          <a:blip r:embed="rId2"/>
          <a:srcRect/>
          <a:stretch>
            <a:fillRect/>
          </a:stretch>
        </p:blipFill>
        <p:spPr bwMode="auto">
          <a:xfrm>
            <a:off x="0" y="0"/>
            <a:ext cx="9144000" cy="6858000"/>
          </a:xfrm>
          <a:prstGeom prst="rect">
            <a:avLst/>
          </a:prstGeom>
          <a:noFill/>
          <a:ln w="9525">
            <a:noFill/>
            <a:miter lim="800000"/>
            <a:headEnd/>
            <a:tailEnd/>
          </a:ln>
        </p:spPr>
      </p:pic>
      <p:sp>
        <p:nvSpPr>
          <p:cNvPr id="12" name="Forme libre : forme 6">
            <a:extLst>
              <a:ext uri="{FF2B5EF4-FFF2-40B4-BE49-F238E27FC236}">
                <a16:creationId xmlns="" xmlns:a16="http://schemas.microsoft.com/office/drawing/2014/main" id="{49EADC0C-2869-48EF-AAA7-CDB9A4F5F766}"/>
              </a:ext>
            </a:extLst>
          </p:cNvPr>
          <p:cNvSpPr/>
          <p:nvPr/>
        </p:nvSpPr>
        <p:spPr>
          <a:xfrm rot="1554307">
            <a:off x="1240773" y="-1374867"/>
            <a:ext cx="9073133" cy="4249886"/>
          </a:xfrm>
          <a:custGeom>
            <a:avLst/>
            <a:gdLst>
              <a:gd name="connsiteX0" fmla="*/ 0 w 10681686"/>
              <a:gd name="connsiteY0" fmla="*/ 4177051 h 4285385"/>
              <a:gd name="connsiteX1" fmla="*/ 8600342 w 10681686"/>
              <a:gd name="connsiteY1" fmla="*/ 0 h 4285385"/>
              <a:gd name="connsiteX2" fmla="*/ 10681686 w 10681686"/>
              <a:gd name="connsiteY2" fmla="*/ 4285385 h 4285385"/>
              <a:gd name="connsiteX3" fmla="*/ 0 w 10681686"/>
              <a:gd name="connsiteY3" fmla="*/ 4285385 h 4285385"/>
            </a:gdLst>
            <a:ahLst/>
            <a:cxnLst>
              <a:cxn ang="0">
                <a:pos x="connsiteX0" y="connsiteY0"/>
              </a:cxn>
              <a:cxn ang="0">
                <a:pos x="connsiteX1" y="connsiteY1"/>
              </a:cxn>
              <a:cxn ang="0">
                <a:pos x="connsiteX2" y="connsiteY2"/>
              </a:cxn>
              <a:cxn ang="0">
                <a:pos x="connsiteX3" y="connsiteY3"/>
              </a:cxn>
            </a:cxnLst>
            <a:rect l="l" t="t" r="r" b="b"/>
            <a:pathLst>
              <a:path w="10681686" h="4285385">
                <a:moveTo>
                  <a:pt x="0" y="4177051"/>
                </a:moveTo>
                <a:lnTo>
                  <a:pt x="8600342" y="0"/>
                </a:lnTo>
                <a:lnTo>
                  <a:pt x="10681686" y="4285385"/>
                </a:lnTo>
                <a:lnTo>
                  <a:pt x="0" y="4285385"/>
                </a:lnTo>
                <a:close/>
              </a:path>
            </a:pathLst>
          </a:custGeom>
          <a:blipFill>
            <a:blip r:embed="rId3"/>
            <a:stretch>
              <a:fillRect/>
            </a:stretch>
          </a:blipFill>
          <a:ln>
            <a:noFill/>
          </a:ln>
          <a:effectLst>
            <a:outerShdw blurRad="444500" dist="38100" dir="8100000" algn="tr" rotWithShape="0">
              <a:srgbClr val="092B42"/>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3" name="Forme libre : forme 10">
            <a:extLst>
              <a:ext uri="{FF2B5EF4-FFF2-40B4-BE49-F238E27FC236}">
                <a16:creationId xmlns="" xmlns:a16="http://schemas.microsoft.com/office/drawing/2014/main" id="{0C88C7FA-6B15-45CF-9329-A7074BC5FC54}"/>
              </a:ext>
            </a:extLst>
          </p:cNvPr>
          <p:cNvSpPr/>
          <p:nvPr/>
        </p:nvSpPr>
        <p:spPr>
          <a:xfrm>
            <a:off x="142844" y="2293938"/>
            <a:ext cx="9001156" cy="4564062"/>
          </a:xfrm>
          <a:custGeom>
            <a:avLst/>
            <a:gdLst>
              <a:gd name="connsiteX0" fmla="*/ 9396061 w 9396061"/>
              <a:gd name="connsiteY0" fmla="*/ 0 h 4563519"/>
              <a:gd name="connsiteX1" fmla="*/ 9396061 w 9396061"/>
              <a:gd name="connsiteY1" fmla="*/ 4563519 h 4563519"/>
              <a:gd name="connsiteX2" fmla="*/ 0 w 9396061"/>
              <a:gd name="connsiteY2" fmla="*/ 4563519 h 4563519"/>
            </a:gdLst>
            <a:ahLst/>
            <a:cxnLst>
              <a:cxn ang="0">
                <a:pos x="connsiteX0" y="connsiteY0"/>
              </a:cxn>
              <a:cxn ang="0">
                <a:pos x="connsiteX1" y="connsiteY1"/>
              </a:cxn>
              <a:cxn ang="0">
                <a:pos x="connsiteX2" y="connsiteY2"/>
              </a:cxn>
            </a:cxnLst>
            <a:rect l="l" t="t" r="r" b="b"/>
            <a:pathLst>
              <a:path w="9396061" h="4563519">
                <a:moveTo>
                  <a:pt x="9396061" y="0"/>
                </a:moveTo>
                <a:lnTo>
                  <a:pt x="9396061" y="4563519"/>
                </a:lnTo>
                <a:lnTo>
                  <a:pt x="0" y="4563519"/>
                </a:lnTo>
                <a:close/>
              </a:path>
            </a:pathLst>
          </a:custGeom>
          <a:blipFill>
            <a:blip r:embed="rId3"/>
            <a:stretch>
              <a:fillRect/>
            </a:stretch>
          </a:blipFill>
          <a:ln>
            <a:noFill/>
          </a:ln>
          <a:effectLst>
            <a:outerShdw blurRad="444500" dist="38100" dir="13500000" algn="b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4" name="Forme libre : forme 12">
            <a:extLst>
              <a:ext uri="{FF2B5EF4-FFF2-40B4-BE49-F238E27FC236}">
                <a16:creationId xmlns="" xmlns:a16="http://schemas.microsoft.com/office/drawing/2014/main" id="{8A2109F4-3714-4D84-9E44-68DDFE09620B}"/>
              </a:ext>
            </a:extLst>
          </p:cNvPr>
          <p:cNvSpPr/>
          <p:nvPr/>
        </p:nvSpPr>
        <p:spPr>
          <a:xfrm>
            <a:off x="0" y="2989263"/>
            <a:ext cx="8963025" cy="3868737"/>
          </a:xfrm>
          <a:custGeom>
            <a:avLst/>
            <a:gdLst>
              <a:gd name="connsiteX0" fmla="*/ 0 w 8962251"/>
              <a:gd name="connsiteY0" fmla="*/ 0 h 3869410"/>
              <a:gd name="connsiteX1" fmla="*/ 8962251 w 8962251"/>
              <a:gd name="connsiteY1" fmla="*/ 3273119 h 3869410"/>
              <a:gd name="connsiteX2" fmla="*/ 8744478 w 8962251"/>
              <a:gd name="connsiteY2" fmla="*/ 3869410 h 3869410"/>
              <a:gd name="connsiteX3" fmla="*/ 0 w 8962251"/>
              <a:gd name="connsiteY3" fmla="*/ 3869410 h 3869410"/>
            </a:gdLst>
            <a:ahLst/>
            <a:cxnLst>
              <a:cxn ang="0">
                <a:pos x="connsiteX0" y="connsiteY0"/>
              </a:cxn>
              <a:cxn ang="0">
                <a:pos x="connsiteX1" y="connsiteY1"/>
              </a:cxn>
              <a:cxn ang="0">
                <a:pos x="connsiteX2" y="connsiteY2"/>
              </a:cxn>
              <a:cxn ang="0">
                <a:pos x="connsiteX3" y="connsiteY3"/>
              </a:cxn>
            </a:cxnLst>
            <a:rect l="l" t="t" r="r" b="b"/>
            <a:pathLst>
              <a:path w="8962251" h="3869410">
                <a:moveTo>
                  <a:pt x="0" y="0"/>
                </a:moveTo>
                <a:lnTo>
                  <a:pt x="8962251" y="3273119"/>
                </a:lnTo>
                <a:lnTo>
                  <a:pt x="8744478" y="3869410"/>
                </a:lnTo>
                <a:lnTo>
                  <a:pt x="0" y="3869410"/>
                </a:lnTo>
                <a:close/>
              </a:path>
            </a:pathLst>
          </a:custGeom>
          <a:blipFill>
            <a:blip r:embed="rId3"/>
            <a:stretch>
              <a:fillRect/>
            </a:stretch>
          </a:blipFill>
          <a:ln>
            <a:noFill/>
          </a:ln>
          <a:effectLst>
            <a:outerShdw blurRad="444500" dist="38100" dir="18900000" algn="bl" rotWithShape="0">
              <a:srgbClr val="07243F">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15" name="Forme libre : forme 8">
            <a:extLst>
              <a:ext uri="{FF2B5EF4-FFF2-40B4-BE49-F238E27FC236}">
                <a16:creationId xmlns="" xmlns:a16="http://schemas.microsoft.com/office/drawing/2014/main" id="{22B718B7-04CB-476D-95C3-27E4BF7EEC75}"/>
              </a:ext>
            </a:extLst>
          </p:cNvPr>
          <p:cNvSpPr/>
          <p:nvPr/>
        </p:nvSpPr>
        <p:spPr>
          <a:xfrm>
            <a:off x="-4763" y="0"/>
            <a:ext cx="9139238" cy="4071942"/>
          </a:xfrm>
          <a:custGeom>
            <a:avLst/>
            <a:gdLst>
              <a:gd name="connsiteX0" fmla="*/ 0 w 9139234"/>
              <a:gd name="connsiteY0" fmla="*/ 0 h 4066780"/>
              <a:gd name="connsiteX1" fmla="*/ 8872986 w 9139234"/>
              <a:gd name="connsiteY1" fmla="*/ 0 h 4066780"/>
              <a:gd name="connsiteX2" fmla="*/ 9139234 w 9139234"/>
              <a:gd name="connsiteY2" fmla="*/ 729024 h 4066780"/>
              <a:gd name="connsiteX3" fmla="*/ 0 w 9139234"/>
              <a:gd name="connsiteY3" fmla="*/ 4066780 h 4066780"/>
            </a:gdLst>
            <a:ahLst/>
            <a:cxnLst>
              <a:cxn ang="0">
                <a:pos x="connsiteX0" y="connsiteY0"/>
              </a:cxn>
              <a:cxn ang="0">
                <a:pos x="connsiteX1" y="connsiteY1"/>
              </a:cxn>
              <a:cxn ang="0">
                <a:pos x="connsiteX2" y="connsiteY2"/>
              </a:cxn>
              <a:cxn ang="0">
                <a:pos x="connsiteX3" y="connsiteY3"/>
              </a:cxn>
            </a:cxnLst>
            <a:rect l="l" t="t" r="r" b="b"/>
            <a:pathLst>
              <a:path w="9139234" h="4066780">
                <a:moveTo>
                  <a:pt x="0" y="0"/>
                </a:moveTo>
                <a:lnTo>
                  <a:pt x="8872986" y="0"/>
                </a:lnTo>
                <a:lnTo>
                  <a:pt x="9139234" y="729024"/>
                </a:lnTo>
                <a:lnTo>
                  <a:pt x="0" y="4066780"/>
                </a:lnTo>
                <a:close/>
              </a:path>
            </a:pathLst>
          </a:custGeom>
          <a:blipFill>
            <a:blip r:embed="rId3"/>
            <a:stretch>
              <a:fillRect/>
            </a:stretch>
          </a:blipFill>
          <a:ln>
            <a:noFill/>
          </a:ln>
          <a:effectLst>
            <a:outerShdw blurRad="444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dirty="0"/>
          </a:p>
        </p:txBody>
      </p:sp>
      <p:sp>
        <p:nvSpPr>
          <p:cNvPr id="2" name="Titre 1"/>
          <p:cNvSpPr>
            <a:spLocks noGrp="1"/>
          </p:cNvSpPr>
          <p:nvPr>
            <p:ph type="title"/>
          </p:nvPr>
        </p:nvSpPr>
        <p:spPr>
          <a:xfrm>
            <a:off x="214282" y="2000240"/>
            <a:ext cx="8715436" cy="3000395"/>
          </a:xfrm>
        </p:spPr>
        <p:txBody>
          <a:bodyPr/>
          <a:lstStyle/>
          <a:p>
            <a:r>
              <a:rPr lang="fr-FR" sz="9600" dirty="0" smtClean="0">
                <a:solidFill>
                  <a:srgbClr val="FFC000"/>
                </a:solidFill>
                <a:effectLst>
                  <a:outerShdw blurRad="38100" dist="38100" dir="2700000" algn="tl">
                    <a:srgbClr val="000000">
                      <a:alpha val="43137"/>
                    </a:srgbClr>
                  </a:outerShdw>
                </a:effectLst>
                <a:latin typeface="Arial Rounded MT Bold" pitchFamily="34" charset="0"/>
              </a:rPr>
              <a:t>BIENVENUE</a:t>
            </a:r>
            <a:endParaRPr lang="fr-FR" sz="9600" dirty="0">
              <a:solidFill>
                <a:srgbClr val="FFC000"/>
              </a:solidFill>
              <a:effectLst>
                <a:outerShdw blurRad="38100" dist="38100" dir="2700000" algn="tl">
                  <a:srgbClr val="000000">
                    <a:alpha val="43137"/>
                  </a:srgbClr>
                </a:outerShdw>
              </a:effectLst>
              <a:latin typeface="Arial Rounded MT Bold"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repeatCount="indefinite" accel="25000" decel="25000" autoRev="1" fill="hold" nodeType="withEffect">
                                  <p:stCondLst>
                                    <p:cond delay="0"/>
                                  </p:stCondLst>
                                  <p:childTnLst>
                                    <p:animMotion origin="layout" path="M -2.29167E-6 3.7037E-7 L 0.27878 -0.2713 " pathEditMode="relative" rAng="0" ptsTypes="AA">
                                      <p:cBhvr>
                                        <p:cTn id="6" dur="4000" fill="hold"/>
                                        <p:tgtEl>
                                          <p:spTgt spid="12"/>
                                        </p:tgtEl>
                                        <p:attrNameLst>
                                          <p:attrName>ppt_x</p:attrName>
                                          <p:attrName>ppt_y</p:attrName>
                                        </p:attrNameLst>
                                      </p:cBhvr>
                                      <p:rCtr x="139" y="-136"/>
                                    </p:animMotion>
                                  </p:childTnLst>
                                </p:cTn>
                              </p:par>
                              <p:par>
                                <p:cTn id="7" presetID="6" presetClass="emph" presetSubtype="0" repeatCount="indefinite" accel="25000" decel="25000" autoRev="1" fill="hold" nodeType="withEffect">
                                  <p:stCondLst>
                                    <p:cond delay="0"/>
                                  </p:stCondLst>
                                  <p:childTnLst>
                                    <p:animScale>
                                      <p:cBhvr>
                                        <p:cTn id="8" dur="4000" fill="hold"/>
                                        <p:tgtEl>
                                          <p:spTgt spid="12"/>
                                        </p:tgtEl>
                                      </p:cBhvr>
                                      <p:by x="150000" y="100000"/>
                                    </p:animScale>
                                  </p:childTnLst>
                                </p:cTn>
                              </p:par>
                              <p:par>
                                <p:cTn id="9" presetID="56" presetClass="path" presetSubtype="0" repeatCount="indefinite" accel="25000" decel="25000" autoRev="1" fill="hold" nodeType="withEffect">
                                  <p:stCondLst>
                                    <p:cond delay="0"/>
                                  </p:stCondLst>
                                  <p:childTnLst>
                                    <p:animMotion origin="layout" path="M -3.33333E-6 3.7037E-7 L 0.29987 0.24468 " pathEditMode="relative" rAng="0" ptsTypes="AA">
                                      <p:cBhvr>
                                        <p:cTn id="10" dur="4000" fill="hold"/>
                                        <p:tgtEl>
                                          <p:spTgt spid="13"/>
                                        </p:tgtEl>
                                        <p:attrNameLst>
                                          <p:attrName>ppt_x</p:attrName>
                                          <p:attrName>ppt_y</p:attrName>
                                        </p:attrNameLst>
                                      </p:cBhvr>
                                      <p:rCtr x="150" y="122"/>
                                    </p:animMotion>
                                  </p:childTnLst>
                                </p:cTn>
                              </p:par>
                              <p:par>
                                <p:cTn id="11" presetID="6" presetClass="emph" presetSubtype="0" repeatCount="indefinite" accel="25000" decel="25000" autoRev="1" fill="hold" nodeType="withEffect">
                                  <p:stCondLst>
                                    <p:cond delay="0"/>
                                  </p:stCondLst>
                                  <p:childTnLst>
                                    <p:animScale>
                                      <p:cBhvr>
                                        <p:cTn id="12" dur="4000" fill="hold"/>
                                        <p:tgtEl>
                                          <p:spTgt spid="13"/>
                                        </p:tgtEl>
                                      </p:cBhvr>
                                      <p:by x="150000" y="150000"/>
                                    </p:animScale>
                                  </p:childTnLst>
                                </p:cTn>
                              </p:par>
                              <p:par>
                                <p:cTn id="13" presetID="56" presetClass="path" presetSubtype="0" repeatCount="indefinite" accel="25000" decel="25000" autoRev="1" fill="hold" nodeType="withEffect">
                                  <p:stCondLst>
                                    <p:cond delay="0"/>
                                  </p:stCondLst>
                                  <p:childTnLst>
                                    <p:animMotion origin="layout" path="M 1.875E-6 -4.07407E-6 L -0.23451 0.20973 " pathEditMode="relative" rAng="0" ptsTypes="AA">
                                      <p:cBhvr>
                                        <p:cTn id="14" dur="4000" fill="hold"/>
                                        <p:tgtEl>
                                          <p:spTgt spid="14"/>
                                        </p:tgtEl>
                                        <p:attrNameLst>
                                          <p:attrName>ppt_x</p:attrName>
                                          <p:attrName>ppt_y</p:attrName>
                                        </p:attrNameLst>
                                      </p:cBhvr>
                                      <p:rCtr x="-117" y="105"/>
                                    </p:animMotion>
                                  </p:childTnLst>
                                </p:cTn>
                              </p:par>
                              <p:par>
                                <p:cTn id="15" presetID="6" presetClass="emph" presetSubtype="0" repeatCount="indefinite" accel="25000" decel="25000" autoRev="1" fill="hold" nodeType="withEffect">
                                  <p:stCondLst>
                                    <p:cond delay="0"/>
                                  </p:stCondLst>
                                  <p:childTnLst>
                                    <p:animScale>
                                      <p:cBhvr>
                                        <p:cTn id="16" dur="4000" fill="hold"/>
                                        <p:tgtEl>
                                          <p:spTgt spid="14"/>
                                        </p:tgtEl>
                                      </p:cBhvr>
                                      <p:by x="150000" y="100000"/>
                                    </p:animScale>
                                  </p:childTnLst>
                                </p:cTn>
                              </p:par>
                              <p:par>
                                <p:cTn id="17" presetID="56" presetClass="path" presetSubtype="0" repeatCount="indefinite" accel="25000" decel="25000" autoRev="1" fill="hold" nodeType="withEffect">
                                  <p:stCondLst>
                                    <p:cond delay="0"/>
                                  </p:stCondLst>
                                  <p:childTnLst>
                                    <p:animMotion origin="layout" path="M 1.04167E-6 1.11111E-6 L -0.26823 -0.20625 " pathEditMode="relative" rAng="0" ptsTypes="AA">
                                      <p:cBhvr>
                                        <p:cTn id="18" dur="4000" fill="hold"/>
                                        <p:tgtEl>
                                          <p:spTgt spid="15"/>
                                        </p:tgtEl>
                                        <p:attrNameLst>
                                          <p:attrName>ppt_x</p:attrName>
                                          <p:attrName>ppt_y</p:attrName>
                                        </p:attrNameLst>
                                      </p:cBhvr>
                                      <p:rCtr x="-134" y="-103"/>
                                    </p:animMotion>
                                  </p:childTnLst>
                                </p:cTn>
                              </p:par>
                              <p:par>
                                <p:cTn id="19" presetID="6" presetClass="emph" presetSubtype="0" repeatCount="indefinite" accel="25000" decel="25000" autoRev="1" fill="hold" nodeType="withEffect">
                                  <p:stCondLst>
                                    <p:cond delay="0"/>
                                  </p:stCondLst>
                                  <p:childTnLst>
                                    <p:animScale>
                                      <p:cBhvr>
                                        <p:cTn id="20" dur="4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descr="3253807749_e1f95d7442_o.jpg"/>
          <p:cNvPicPr>
            <a:picLocks noGrp="1" noChangeAspect="1"/>
          </p:cNvPicPr>
          <p:nvPr>
            <p:ph idx="1"/>
          </p:nvPr>
        </p:nvPicPr>
        <p:blipFill>
          <a:blip r:embed="rId2"/>
          <a:stretch>
            <a:fillRect/>
          </a:stretch>
        </p:blipFill>
        <p:spPr>
          <a:xfrm>
            <a:off x="0" y="0"/>
            <a:ext cx="9144000" cy="6857999"/>
          </a:xfrm>
        </p:spPr>
      </p:pic>
      <p:sp>
        <p:nvSpPr>
          <p:cNvPr id="5" name="Rectangle : avec coins arrondis en diagonale 1">
            <a:extLst>
              <a:ext uri="{FF2B5EF4-FFF2-40B4-BE49-F238E27FC236}">
                <a16:creationId xmlns:a16="http://schemas.microsoft.com/office/drawing/2014/main" xmlns="" id="{0B393F3E-1497-4427-B669-E4560737FA3C}"/>
              </a:ext>
            </a:extLst>
          </p:cNvPr>
          <p:cNvSpPr/>
          <p:nvPr/>
        </p:nvSpPr>
        <p:spPr>
          <a:xfrm>
            <a:off x="571472" y="1571612"/>
            <a:ext cx="7905136" cy="2786082"/>
          </a:xfrm>
          <a:prstGeom prst="round2DiagRect">
            <a:avLst>
              <a:gd name="adj1" fmla="val 0"/>
              <a:gd name="adj2" fmla="val 50000"/>
            </a:avLst>
          </a:prstGeom>
          <a:solidFill>
            <a:schemeClr val="tx1">
              <a:alpha val="98000"/>
            </a:schemeClr>
          </a:solidFill>
          <a:ln>
            <a:solidFill>
              <a:schemeClr val="tx1"/>
            </a:solidFill>
          </a:ln>
          <a:effectLst>
            <a:glow rad="101600">
              <a:schemeClr val="accent5">
                <a:satMod val="175000"/>
                <a:alpha val="40000"/>
              </a:schemeClr>
            </a:glow>
            <a:outerShdw blurRad="40000" dist="23000" dir="5400000" rotWithShape="0">
              <a:srgbClr val="000000">
                <a:alpha val="35000"/>
              </a:srgbClr>
            </a:outerShdw>
            <a:softEdge rad="317500"/>
          </a:effectLst>
        </p:spPr>
        <p:style>
          <a:lnRef idx="1">
            <a:schemeClr val="accent3"/>
          </a:lnRef>
          <a:fillRef idx="3">
            <a:schemeClr val="accent3"/>
          </a:fillRef>
          <a:effectRef idx="2">
            <a:schemeClr val="accent3"/>
          </a:effectRef>
          <a:fontRef idx="minor">
            <a:schemeClr val="lt1"/>
          </a:fontRef>
        </p:style>
        <p:txBody>
          <a:bodyPr anchor="ctr"/>
          <a:lstStyle/>
          <a:p>
            <a:pPr algn="ctr">
              <a:defRPr/>
            </a:pPr>
            <a:r>
              <a:rPr lang="fr-FR" sz="6600" b="1" dirty="0" smtClean="0">
                <a:ln>
                  <a:solidFill>
                    <a:srgbClr val="00B050"/>
                  </a:solidFill>
                </a:ln>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PARTIE 2</a:t>
            </a:r>
            <a:endParaRPr lang="fr-FR" sz="6600" b="1" dirty="0">
              <a:ln>
                <a:solidFill>
                  <a:srgbClr val="00B050"/>
                </a:solidFill>
              </a:ln>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0.20599 0.04051 L -0.08099 0.04051 C -0.025 0.04051 0.04401 0.20833 0.04401 0.3449 L 0.04401 0.64953 " pathEditMode="relative" rAng="0" ptsTypes="AAAA">
                                      <p:cBhvr>
                                        <p:cTn id="6" dur="2000" fill="hold"/>
                                        <p:tgtEl>
                                          <p:spTgt spid="5"/>
                                        </p:tgtEl>
                                        <p:attrNameLst>
                                          <p:attrName>ppt_x</p:attrName>
                                          <p:attrName>ppt_y</p:attrName>
                                        </p:attrNameLst>
                                      </p:cBhvr>
                                      <p:rCtr x="125" y="3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descr="3253807749_e1f95d7442_o.jpg"/>
          <p:cNvPicPr>
            <a:picLocks noGrp="1" noChangeAspect="1"/>
          </p:cNvPicPr>
          <p:nvPr>
            <p:ph idx="1"/>
          </p:nvPr>
        </p:nvPicPr>
        <p:blipFill>
          <a:blip r:embed="rId2"/>
          <a:stretch>
            <a:fillRect/>
          </a:stretch>
        </p:blipFill>
        <p:spPr>
          <a:xfrm>
            <a:off x="0" y="0"/>
            <a:ext cx="9144000" cy="6857999"/>
          </a:xfrm>
        </p:spPr>
      </p:pic>
      <p:sp>
        <p:nvSpPr>
          <p:cNvPr id="7" name="Rectangle 6"/>
          <p:cNvSpPr/>
          <p:nvPr/>
        </p:nvSpPr>
        <p:spPr>
          <a:xfrm>
            <a:off x="0" y="1857364"/>
            <a:ext cx="8929750" cy="3143272"/>
          </a:xfrm>
          <a:prstGeom prst="rect">
            <a:avLst/>
          </a:prstGeom>
          <a:gradFill flip="none" rotWithShape="1">
            <a:gsLst>
              <a:gs pos="5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6600" b="1" dirty="0" smtClean="0">
                <a:ln>
                  <a:solidFill>
                    <a:srgbClr val="92D050"/>
                  </a:solidFill>
                </a:ln>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Programmation Arduino</a:t>
            </a:r>
          </a:p>
          <a:p>
            <a:pPr algn="ctr" fontAlgn="auto">
              <a:spcBef>
                <a:spcPts val="0"/>
              </a:spcBef>
              <a:spcAft>
                <a:spcPts val="0"/>
              </a:spcAft>
              <a:defRPr/>
            </a:pPr>
            <a:endParaRPr lang="fr-FR" dirty="0">
              <a:ln>
                <a:solidFill>
                  <a:schemeClr val="tx1"/>
                </a:solidFill>
              </a:ln>
              <a:solidFill>
                <a:sysClr val="windowText" lastClr="00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4" presetClass="path" presetSubtype="0" accel="50000" decel="50000" fill="hold" grpId="1" nodeType="withEffect">
                                  <p:stCondLst>
                                    <p:cond delay="0"/>
                                  </p:stCondLst>
                                  <p:childTnLst>
                                    <p:animMotion origin="layout" path="M 1.66667E-6 3.33333E-6 L 0.00399 -0.29908 " pathEditMode="relative" rAng="0" ptsTypes="AA">
                                      <p:cBhvr>
                                        <p:cTn id="9" dur="1000" fill="hold"/>
                                        <p:tgtEl>
                                          <p:spTgt spid="7"/>
                                        </p:tgtEl>
                                        <p:attrNameLst>
                                          <p:attrName>ppt_x</p:attrName>
                                          <p:attrName>ppt_y</p:attrName>
                                        </p:attrNameLst>
                                      </p:cBhvr>
                                      <p:rCtr x="2" y="-1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space réservé du contenu 3" descr="3253807749_e1f95d7442_o.jpg"/>
          <p:cNvPicPr>
            <a:picLocks noChangeAspect="1"/>
          </p:cNvPicPr>
          <p:nvPr/>
        </p:nvPicPr>
        <p:blipFill>
          <a:blip r:embed="rId3"/>
          <a:stretch>
            <a:fillRect/>
          </a:stretch>
        </p:blipFill>
        <p:spPr bwMode="auto">
          <a:xfrm>
            <a:off x="0" y="0"/>
            <a:ext cx="9144000" cy="6857999"/>
          </a:xfrm>
          <a:prstGeom prst="rect">
            <a:avLst/>
          </a:prstGeom>
          <a:noFill/>
          <a:ln w="9525">
            <a:noFill/>
            <a:miter lim="800000"/>
            <a:headEnd/>
            <a:tailEnd/>
          </a:ln>
          <a:effectLst/>
        </p:spPr>
      </p:pic>
      <p:sp>
        <p:nvSpPr>
          <p:cNvPr id="2048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grpSp>
        <p:nvGrpSpPr>
          <p:cNvPr id="2" name="Group 1"/>
          <p:cNvGrpSpPr>
            <a:grpSpLocks/>
          </p:cNvGrpSpPr>
          <p:nvPr/>
        </p:nvGrpSpPr>
        <p:grpSpPr bwMode="auto">
          <a:xfrm>
            <a:off x="642910" y="2143116"/>
            <a:ext cx="7786742" cy="4572032"/>
            <a:chOff x="0" y="0"/>
            <a:chExt cx="8625" cy="5670"/>
          </a:xfrm>
        </p:grpSpPr>
        <p:pic>
          <p:nvPicPr>
            <p:cNvPr id="20483" name="Picture 3"/>
            <p:cNvPicPr>
              <a:picLocks noChangeAspect="1" noChangeArrowheads="1"/>
            </p:cNvPicPr>
            <p:nvPr/>
          </p:nvPicPr>
          <p:blipFill>
            <a:blip r:embed="rId4"/>
            <a:srcRect/>
            <a:stretch>
              <a:fillRect/>
            </a:stretch>
          </p:blipFill>
          <p:spPr bwMode="auto">
            <a:xfrm>
              <a:off x="0" y="0"/>
              <a:ext cx="8625" cy="5670"/>
            </a:xfrm>
            <a:prstGeom prst="rect">
              <a:avLst/>
            </a:prstGeom>
            <a:noFill/>
          </p:spPr>
        </p:pic>
        <p:sp>
          <p:nvSpPr>
            <p:cNvPr id="20482" name="Text Box 2"/>
            <p:cNvSpPr txBox="1">
              <a:spLocks noChangeArrowheads="1"/>
            </p:cNvSpPr>
            <p:nvPr/>
          </p:nvSpPr>
          <p:spPr bwMode="auto">
            <a:xfrm>
              <a:off x="6378" y="492"/>
              <a:ext cx="1098" cy="58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Ventilateur</a:t>
              </a:r>
              <a:endParaRPr kumimoji="0" lang="fr-FR"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sz="1200" b="0" i="0" u="none" strike="noStrike" cap="none" normalizeH="0" baseline="0" smtClean="0">
                  <a:ln>
                    <a:noFill/>
                  </a:ln>
                  <a:solidFill>
                    <a:schemeClr val="tx1"/>
                  </a:solidFill>
                  <a:effectLst/>
                  <a:latin typeface="Arial" pitchFamily="34" charset="0"/>
                  <a:ea typeface="Times New Roman" pitchFamily="18" charset="0"/>
                  <a:cs typeface="Arial" pitchFamily="34" charset="0"/>
                </a:rPr>
                <a:t>à 4 fils</a:t>
              </a:r>
              <a:endParaRPr kumimoji="0" lang="fr-FR"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14" name="Flèche vers le bas 13"/>
          <p:cNvSpPr/>
          <p:nvPr/>
        </p:nvSpPr>
        <p:spPr>
          <a:xfrm>
            <a:off x="1357290" y="3643314"/>
            <a:ext cx="285752" cy="3571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714348" y="3071810"/>
            <a:ext cx="1214446"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b="1" dirty="0" smtClean="0">
                <a:solidFill>
                  <a:schemeClr val="tx1"/>
                </a:solidFill>
              </a:rPr>
              <a:t>capteur de température LM35</a:t>
            </a:r>
            <a:endParaRPr lang="fr-FR" sz="1200" dirty="0">
              <a:solidFill>
                <a:schemeClr val="tx1"/>
              </a:solidFill>
            </a:endParaRPr>
          </a:p>
        </p:txBody>
      </p:sp>
      <p:sp>
        <p:nvSpPr>
          <p:cNvPr id="16" name="Flèche droite 15"/>
          <p:cNvSpPr/>
          <p:nvPr/>
        </p:nvSpPr>
        <p:spPr>
          <a:xfrm rot="10800000">
            <a:off x="6510943" y="2298869"/>
            <a:ext cx="570924" cy="4028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16"/>
          <p:cNvSpPr/>
          <p:nvPr/>
        </p:nvSpPr>
        <p:spPr>
          <a:xfrm>
            <a:off x="7072330" y="2071678"/>
            <a:ext cx="1357322" cy="7858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t>Ventilateur à 4 fils</a:t>
            </a:r>
            <a:endParaRPr lang="fr-FR" sz="1400" b="1" dirty="0"/>
          </a:p>
        </p:txBody>
      </p:sp>
      <p:sp>
        <p:nvSpPr>
          <p:cNvPr id="18" name="Flèche vers le haut 17"/>
          <p:cNvSpPr/>
          <p:nvPr/>
        </p:nvSpPr>
        <p:spPr>
          <a:xfrm>
            <a:off x="3571868" y="4857760"/>
            <a:ext cx="428628" cy="4286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p:cNvSpPr/>
          <p:nvPr/>
        </p:nvSpPr>
        <p:spPr>
          <a:xfrm>
            <a:off x="3143240" y="5214950"/>
            <a:ext cx="1285884" cy="714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b="1" dirty="0" smtClean="0"/>
              <a:t>Carte </a:t>
            </a:r>
            <a:r>
              <a:rPr lang="fr-FR" sz="1400" b="1" dirty="0" err="1" smtClean="0"/>
              <a:t>arduino</a:t>
            </a:r>
            <a:r>
              <a:rPr lang="fr-FR" sz="1400" b="1" dirty="0" smtClean="0"/>
              <a:t> UNO</a:t>
            </a:r>
            <a:endParaRPr lang="fr-FR" sz="1400" b="1" dirty="0"/>
          </a:p>
        </p:txBody>
      </p:sp>
      <p:sp>
        <p:nvSpPr>
          <p:cNvPr id="20" name="Flèche vers le haut 19"/>
          <p:cNvSpPr/>
          <p:nvPr/>
        </p:nvSpPr>
        <p:spPr>
          <a:xfrm>
            <a:off x="1285852" y="5072074"/>
            <a:ext cx="357190" cy="35719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857224" y="5357826"/>
            <a:ext cx="1285884" cy="5715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Resistance 10 K</a:t>
            </a:r>
            <a:r>
              <a:rPr lang="el-GR" sz="1400" dirty="0" smtClean="0"/>
              <a:t>Ω</a:t>
            </a:r>
            <a:r>
              <a:rPr lang="fr-FR" sz="1400" dirty="0" smtClean="0"/>
              <a:t> </a:t>
            </a:r>
            <a:endParaRPr lang="fr-FR" sz="1400" dirty="0"/>
          </a:p>
        </p:txBody>
      </p:sp>
      <p:sp>
        <p:nvSpPr>
          <p:cNvPr id="24" name="Rectangle 23"/>
          <p:cNvSpPr/>
          <p:nvPr/>
        </p:nvSpPr>
        <p:spPr>
          <a:xfrm>
            <a:off x="1071538" y="142876"/>
            <a:ext cx="7143768" cy="2071678"/>
          </a:xfrm>
          <a:prstGeom prst="rect">
            <a:avLst/>
          </a:prstGeom>
          <a:gradFill flip="none" rotWithShape="1">
            <a:gsLst>
              <a:gs pos="5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4800" b="1" u="sng" dirty="0" smtClean="0">
                <a:ln w="3175">
                  <a:solidFill>
                    <a:srgbClr val="92D050"/>
                  </a:solidFill>
                </a:ln>
                <a:solidFill>
                  <a:schemeClr val="accent1">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III.1. Présentation du projet</a:t>
            </a:r>
          </a:p>
          <a:p>
            <a:pPr algn="ctr" fontAlgn="auto">
              <a:spcBef>
                <a:spcPts val="0"/>
              </a:spcBef>
              <a:spcAft>
                <a:spcPts val="0"/>
              </a:spcAft>
              <a:defRPr/>
            </a:pPr>
            <a:endParaRPr lang="fr-FR" sz="6600" b="1" dirty="0" smtClean="0">
              <a:ln>
                <a:solidFill>
                  <a:srgbClr val="92D050"/>
                </a:solidFill>
              </a:ln>
              <a:solidFill>
                <a:schemeClr val="accent1">
                  <a:lumMod val="50000"/>
                </a:schemeClr>
              </a:solidFill>
              <a:effectLst>
                <a:outerShdw blurRad="38100" dist="38100" dir="2700000" algn="tl">
                  <a:srgbClr val="000000">
                    <a:alpha val="43137"/>
                  </a:srgb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endParaRPr>
          </a:p>
          <a:p>
            <a:pPr algn="ctr" fontAlgn="auto">
              <a:spcBef>
                <a:spcPts val="0"/>
              </a:spcBef>
              <a:spcAft>
                <a:spcPts val="0"/>
              </a:spcAft>
              <a:defRPr/>
            </a:pPr>
            <a:endParaRPr lang="fr-FR" dirty="0">
              <a:ln>
                <a:solidFill>
                  <a:schemeClr val="tx1"/>
                </a:solidFill>
              </a:ln>
              <a:solidFill>
                <a:sysClr val="windowText" lastClr="000000"/>
              </a:solidFill>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64" presetClass="path" presetSubtype="0" accel="50000" decel="50000" fill="hold" grpId="1" nodeType="withEffect">
                                  <p:stCondLst>
                                    <p:cond delay="0"/>
                                  </p:stCondLst>
                                  <p:childTnLst>
                                    <p:animMotion origin="layout" path="M 1.66667E-6 3.33333E-6 L 0.00399 -0.29908 " pathEditMode="relative" rAng="0" ptsTypes="AA">
                                      <p:cBhvr>
                                        <p:cTn id="9" dur="1000" fill="hold"/>
                                        <p:tgtEl>
                                          <p:spTgt spid="24"/>
                                        </p:tgtEl>
                                        <p:attrNameLst>
                                          <p:attrName>ppt_x</p:attrName>
                                          <p:attrName>ppt_y</p:attrName>
                                        </p:attrNameLst>
                                      </p:cBhvr>
                                      <p:rCtr x="2" y="-1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du contenu 3" descr="3253807749_e1f95d7442_o.jpg"/>
          <p:cNvPicPr>
            <a:picLocks noChangeAspect="1"/>
          </p:cNvPicPr>
          <p:nvPr/>
        </p:nvPicPr>
        <p:blipFill>
          <a:blip r:embed="rId3"/>
          <a:stretch>
            <a:fillRect/>
          </a:stretch>
        </p:blipFill>
        <p:spPr bwMode="auto">
          <a:xfrm>
            <a:off x="0" y="0"/>
            <a:ext cx="9144000" cy="6857999"/>
          </a:xfrm>
          <a:prstGeom prst="rect">
            <a:avLst/>
          </a:prstGeom>
          <a:noFill/>
          <a:ln w="9525">
            <a:noFill/>
            <a:miter lim="800000"/>
            <a:headEnd/>
            <a:tailEnd/>
          </a:ln>
          <a:effectLst/>
        </p:spPr>
      </p:pic>
      <p:sp>
        <p:nvSpPr>
          <p:cNvPr id="274435" name="Rectangle 3"/>
          <p:cNvSpPr>
            <a:spLocks noChangeArrowheads="1"/>
          </p:cNvSpPr>
          <p:nvPr/>
        </p:nvSpPr>
        <p:spPr bwMode="auto">
          <a:xfrm>
            <a:off x="0" y="1816227"/>
            <a:ext cx="8678892" cy="1800493"/>
          </a:xfrm>
          <a:prstGeom prst="rect">
            <a:avLst/>
          </a:prstGeom>
          <a:noFill/>
          <a:ln w="9525">
            <a:noFill/>
            <a:miter lim="800000"/>
            <a:headEnd/>
            <a:tailEnd/>
          </a:ln>
          <a:effectLst/>
        </p:spPr>
        <p:txBody>
          <a:bodyPr wrap="square" anchor="ctr">
            <a:spAutoFit/>
          </a:bodyPr>
          <a:lstStyle/>
          <a:p>
            <a:pPr indent="571500" algn="ctr"/>
            <a:r>
              <a:rPr lang="fr-FR" sz="2400" b="1" i="1" dirty="0"/>
              <a:t>    </a:t>
            </a:r>
            <a:endParaRPr lang="fr-FR" sz="2400" dirty="0"/>
          </a:p>
          <a:p>
            <a:pPr indent="533400" algn="just">
              <a:lnSpc>
                <a:spcPct val="150000"/>
              </a:lnSpc>
            </a:pPr>
            <a:r>
              <a:rPr lang="fr-FR" sz="2000" dirty="0" smtClean="0"/>
              <a:t> </a:t>
            </a:r>
            <a:endParaRPr lang="fr-CA" sz="2000" dirty="0" smtClean="0"/>
          </a:p>
          <a:p>
            <a:pPr>
              <a:lnSpc>
                <a:spcPct val="150000"/>
              </a:lnSpc>
            </a:pPr>
            <a:r>
              <a:rPr lang="fr-FR" sz="2000" dirty="0" smtClean="0"/>
              <a:t>      </a:t>
            </a:r>
            <a:endParaRPr lang="fr-CA" sz="2000" dirty="0" smtClean="0"/>
          </a:p>
          <a:p>
            <a:pPr algn="ctr">
              <a:lnSpc>
                <a:spcPct val="150000"/>
              </a:lnSpc>
            </a:pPr>
            <a:endParaRPr lang="fr-CA" dirty="0" smtClean="0"/>
          </a:p>
        </p:txBody>
      </p:sp>
      <p:sp>
        <p:nvSpPr>
          <p:cNvPr id="10" name="Rectangle 8"/>
          <p:cNvSpPr>
            <a:spLocks noChangeArrowheads="1"/>
          </p:cNvSpPr>
          <p:nvPr/>
        </p:nvSpPr>
        <p:spPr bwMode="auto">
          <a:xfrm>
            <a:off x="428596" y="428605"/>
            <a:ext cx="8358246" cy="1143008"/>
          </a:xfrm>
          <a:prstGeom prst="rect">
            <a:avLst/>
          </a:prstGeom>
          <a:noFill/>
          <a:ln w="9525">
            <a:noFill/>
            <a:miter lim="800000"/>
            <a:headEnd/>
            <a:tailEnd/>
          </a:ln>
          <a:effectLst/>
        </p:spPr>
        <p:txBody>
          <a:bodyPr/>
          <a:lstStyle/>
          <a:p>
            <a:pPr marL="514350" indent="-514350">
              <a:lnSpc>
                <a:spcPct val="150000"/>
              </a:lnSpc>
            </a:pPr>
            <a:r>
              <a:rPr lang="fr-FR" sz="3200" b="1" u="sng" dirty="0" smtClean="0">
                <a:solidFill>
                  <a:schemeClr val="accent1">
                    <a:lumMod val="20000"/>
                    <a:lumOff val="80000"/>
                  </a:schemeClr>
                </a:solidFill>
                <a:latin typeface="Algerian" pitchFamily="82" charset="0"/>
              </a:rPr>
              <a:t>III.2.Apprentissage automatique supervisé</a:t>
            </a:r>
          </a:p>
          <a:p>
            <a:pPr marL="514350" indent="-514350" algn="justLow">
              <a:lnSpc>
                <a:spcPct val="150000"/>
              </a:lnSpc>
            </a:pPr>
            <a:r>
              <a:rPr lang="fr-FR" sz="2800" b="1" dirty="0" smtClean="0">
                <a:solidFill>
                  <a:schemeClr val="tx1">
                    <a:lumMod val="95000"/>
                  </a:schemeClr>
                </a:solidFill>
              </a:rPr>
              <a:t>         </a:t>
            </a:r>
            <a:endParaRPr lang="fr-FR" sz="2800" b="1" dirty="0" smtClean="0">
              <a:solidFill>
                <a:srgbClr val="00B050"/>
              </a:solidFill>
            </a:endParaRPr>
          </a:p>
          <a:p>
            <a:pPr marL="514350" indent="-514350">
              <a:lnSpc>
                <a:spcPct val="150000"/>
              </a:lnSpc>
            </a:pPr>
            <a:r>
              <a:rPr lang="fr-FR" sz="2000" dirty="0" smtClean="0"/>
              <a:t/>
            </a:r>
            <a:br>
              <a:rPr lang="fr-FR" sz="2000" dirty="0" smtClean="0"/>
            </a:br>
            <a:endParaRPr lang="fr-FR" sz="2000" b="1" dirty="0" smtClean="0">
              <a:solidFill>
                <a:srgbClr val="E4600E"/>
              </a:solidFill>
            </a:endParaRP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pic>
        <p:nvPicPr>
          <p:cNvPr id="4" name="image2.png"/>
          <p:cNvPicPr/>
          <p:nvPr/>
        </p:nvPicPr>
        <p:blipFill>
          <a:blip r:embed="rId4" cstate="print"/>
          <a:stretch>
            <a:fillRect/>
          </a:stretch>
        </p:blipFill>
        <p:spPr>
          <a:xfrm>
            <a:off x="928662" y="2214554"/>
            <a:ext cx="7215238" cy="4143404"/>
          </a:xfrm>
          <a:prstGeom prst="rect">
            <a:avLst/>
          </a:prstGeom>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4435">
                                            <p:txEl>
                                              <p:pRg st="1" end="1"/>
                                            </p:txEl>
                                          </p:spTgt>
                                        </p:tgtEl>
                                        <p:attrNameLst>
                                          <p:attrName>style.visibility</p:attrName>
                                        </p:attrNameLst>
                                      </p:cBhvr>
                                      <p:to>
                                        <p:strVal val="visible"/>
                                      </p:to>
                                    </p:set>
                                    <p:animEffect transition="in" filter="fade">
                                      <p:cBhvr>
                                        <p:cTn id="7" dur="2000"/>
                                        <p:tgtEl>
                                          <p:spTgt spid="27443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1000"/>
                                        <p:tgtEl>
                                          <p:spTgt spid="10">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animEffect transition="in" filter="fade">
                                      <p:cBhvr>
                                        <p:cTn id="13" dur="1000"/>
                                        <p:tgtEl>
                                          <p:spTgt spid="10">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1000"/>
                                        <p:tgtEl>
                                          <p:spTgt spid="10">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animEffect transition="in" filter="fade">
                                      <p:cBhvr>
                                        <p:cTn id="19" dur="1000"/>
                                        <p:tgtEl>
                                          <p:spTgt spid="10">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9" end="9"/>
                                            </p:txEl>
                                          </p:spTgt>
                                        </p:tgtEl>
                                        <p:attrNameLst>
                                          <p:attrName>style.visibility</p:attrName>
                                        </p:attrNameLst>
                                      </p:cBhvr>
                                      <p:to>
                                        <p:strVal val="visible"/>
                                      </p:to>
                                    </p:set>
                                    <p:animEffect transition="in" filter="fade">
                                      <p:cBhvr>
                                        <p:cTn id="22" dur="1000"/>
                                        <p:tgtEl>
                                          <p:spTgt spid="10">
                                            <p:txEl>
                                              <p:pRg st="9" end="9"/>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13" end="13"/>
                                            </p:txEl>
                                          </p:spTgt>
                                        </p:tgtEl>
                                        <p:attrNameLst>
                                          <p:attrName>style.visibility</p:attrName>
                                        </p:attrNameLst>
                                      </p:cBhvr>
                                      <p:to>
                                        <p:strVal val="visible"/>
                                      </p:to>
                                    </p:set>
                                    <p:animEffect transition="in" filter="fade">
                                      <p:cBhvr>
                                        <p:cTn id="25" dur="1000"/>
                                        <p:tgtEl>
                                          <p:spTgt spid="10">
                                            <p:txEl>
                                              <p:pRg st="13" end="1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15" end="15"/>
                                            </p:txEl>
                                          </p:spTgt>
                                        </p:tgtEl>
                                        <p:attrNameLst>
                                          <p:attrName>style.visibility</p:attrName>
                                        </p:attrNameLst>
                                      </p:cBhvr>
                                      <p:to>
                                        <p:strVal val="visible"/>
                                      </p:to>
                                    </p:set>
                                    <p:animEffect transition="in" filter="fade">
                                      <p:cBhvr>
                                        <p:cTn id="28" dur="1000"/>
                                        <p:tgtEl>
                                          <p:spTgt spid="10">
                                            <p:txEl>
                                              <p:pRg st="15" end="1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19" end="19"/>
                                            </p:txEl>
                                          </p:spTgt>
                                        </p:tgtEl>
                                        <p:attrNameLst>
                                          <p:attrName>style.visibility</p:attrName>
                                        </p:attrNameLst>
                                      </p:cBhvr>
                                      <p:to>
                                        <p:strVal val="visible"/>
                                      </p:to>
                                    </p:set>
                                    <p:animEffect transition="in" filter="fade">
                                      <p:cBhvr>
                                        <p:cTn id="31" dur="1000"/>
                                        <p:tgtEl>
                                          <p:spTgt spid="10">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ce réservé du contenu 3" descr="3253807749_e1f95d7442_o.jpg"/>
          <p:cNvPicPr>
            <a:picLocks noChangeAspect="1"/>
          </p:cNvPicPr>
          <p:nvPr/>
        </p:nvPicPr>
        <p:blipFill>
          <a:blip r:embed="rId2"/>
          <a:stretch>
            <a:fillRect/>
          </a:stretch>
        </p:blipFill>
        <p:spPr bwMode="auto">
          <a:xfrm>
            <a:off x="0" y="0"/>
            <a:ext cx="9144000" cy="6857999"/>
          </a:xfrm>
          <a:prstGeom prst="rect">
            <a:avLst/>
          </a:prstGeom>
          <a:noFill/>
          <a:ln w="9525">
            <a:noFill/>
            <a:miter lim="800000"/>
            <a:headEnd/>
            <a:tailEnd/>
          </a:ln>
          <a:effectLst/>
        </p:spPr>
      </p:pic>
      <p:sp>
        <p:nvSpPr>
          <p:cNvPr id="4" name="Rectangle 3"/>
          <p:cNvSpPr/>
          <p:nvPr/>
        </p:nvSpPr>
        <p:spPr>
          <a:xfrm>
            <a:off x="1142976" y="2357430"/>
            <a:ext cx="6858048" cy="2222724"/>
          </a:xfrm>
          <a:prstGeom prst="rect">
            <a:avLst/>
          </a:prstGeom>
        </p:spPr>
        <p:txBody>
          <a:bodyPr wrap="square">
            <a:spAutoFit/>
          </a:bodyPr>
          <a:lstStyle/>
          <a:p>
            <a:pPr marL="514350" indent="-514350" algn="just">
              <a:lnSpc>
                <a:spcPct val="150000"/>
              </a:lnSpc>
            </a:pPr>
            <a:r>
              <a:rPr lang="fr-FR" sz="3200" b="1" u="sng" dirty="0" smtClean="0">
                <a:solidFill>
                  <a:schemeClr val="accent1">
                    <a:lumMod val="20000"/>
                    <a:lumOff val="80000"/>
                  </a:schemeClr>
                </a:solidFill>
                <a:latin typeface="Algerian" pitchFamily="82" charset="0"/>
              </a:rPr>
              <a:t>III.3.déploiement du modèle d’apprentissage </a:t>
            </a:r>
            <a:r>
              <a:rPr lang="fr-FR" sz="3200" b="1" u="sng" dirty="0" err="1" smtClean="0">
                <a:solidFill>
                  <a:schemeClr val="accent1">
                    <a:lumMod val="20000"/>
                    <a:lumOff val="80000"/>
                  </a:schemeClr>
                </a:solidFill>
                <a:latin typeface="Algerian" pitchFamily="82" charset="0"/>
              </a:rPr>
              <a:t>ATméga</a:t>
            </a:r>
            <a:r>
              <a:rPr lang="fr-FR" sz="3200" b="1" u="sng" dirty="0" smtClean="0">
                <a:solidFill>
                  <a:schemeClr val="accent1">
                    <a:lumMod val="20000"/>
                    <a:lumOff val="80000"/>
                  </a:schemeClr>
                </a:solidFill>
                <a:latin typeface="Algerian" pitchFamily="82" charset="0"/>
              </a:rPr>
              <a:t> 28P d’une carte Arduino  </a:t>
            </a:r>
            <a:r>
              <a:rPr lang="fr-FR" sz="3200" b="1" u="sng" dirty="0" err="1" smtClean="0">
                <a:solidFill>
                  <a:schemeClr val="accent1">
                    <a:lumMod val="20000"/>
                    <a:lumOff val="80000"/>
                  </a:schemeClr>
                </a:solidFill>
                <a:latin typeface="Algerian" pitchFamily="82" charset="0"/>
              </a:rPr>
              <a:t>Uno</a:t>
            </a:r>
            <a:endParaRPr lang="fr-FR" sz="3200" b="1" u="sng" dirty="0" smtClean="0">
              <a:solidFill>
                <a:schemeClr val="accent1">
                  <a:lumMod val="20000"/>
                  <a:lumOff val="80000"/>
                </a:schemeClr>
              </a:solidFill>
              <a:latin typeface="Algerian" pitchFamily="82" charset="0"/>
            </a:endParaRP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0"/>
          <p:cNvSpPr/>
          <p:nvPr/>
        </p:nvSpPr>
        <p:spPr>
          <a:xfrm>
            <a:off x="2071670" y="3714752"/>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000" dirty="0" smtClean="0">
                <a:solidFill>
                  <a:schemeClr val="bg1"/>
                </a:solidFill>
              </a:rPr>
              <a:t>Partie</a:t>
            </a:r>
            <a:r>
              <a:rPr lang="fr-FR" sz="2000" b="1" dirty="0" smtClean="0">
                <a:solidFill>
                  <a:schemeClr val="bg1"/>
                </a:solidFill>
              </a:rPr>
              <a:t> </a:t>
            </a:r>
            <a:r>
              <a:rPr lang="fr-FR" sz="2000" dirty="0" smtClean="0">
                <a:solidFill>
                  <a:schemeClr val="bg1"/>
                </a:solidFill>
              </a:rPr>
              <a:t>automatique</a:t>
            </a:r>
            <a:endParaRPr lang="fr-FR" sz="2000" dirty="0">
              <a:solidFill>
                <a:schemeClr val="bg1"/>
              </a:solidFill>
              <a:latin typeface="Candara" pitchFamily="34" charset="0"/>
            </a:endParaRPr>
          </a:p>
        </p:txBody>
      </p:sp>
      <p:sp>
        <p:nvSpPr>
          <p:cNvPr id="17" name="Rectangle à coins arrondis 16"/>
          <p:cNvSpPr/>
          <p:nvPr/>
        </p:nvSpPr>
        <p:spPr>
          <a:xfrm>
            <a:off x="2071670" y="1714488"/>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000" dirty="0">
                <a:solidFill>
                  <a:schemeClr val="bg1"/>
                </a:solidFill>
                <a:latin typeface="Candara" pitchFamily="34" charset="0"/>
              </a:rPr>
              <a:t>Introduction</a:t>
            </a:r>
          </a:p>
        </p:txBody>
      </p:sp>
      <p:sp>
        <p:nvSpPr>
          <p:cNvPr id="18" name="Rectangle à coins arrondis 17"/>
          <p:cNvSpPr/>
          <p:nvPr/>
        </p:nvSpPr>
        <p:spPr>
          <a:xfrm>
            <a:off x="1928794" y="5214950"/>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2400" dirty="0">
              <a:solidFill>
                <a:schemeClr val="tx1"/>
              </a:solidFill>
              <a:latin typeface="Candara" pitchFamily="34" charset="0"/>
            </a:endParaRPr>
          </a:p>
        </p:txBody>
      </p:sp>
      <p:sp>
        <p:nvSpPr>
          <p:cNvPr id="25" name="Rectangle 8"/>
          <p:cNvSpPr>
            <a:spLocks noChangeArrowheads="1"/>
          </p:cNvSpPr>
          <p:nvPr/>
        </p:nvSpPr>
        <p:spPr bwMode="auto">
          <a:xfrm>
            <a:off x="428596" y="428604"/>
            <a:ext cx="8358246" cy="6384773"/>
          </a:xfrm>
          <a:prstGeom prst="rect">
            <a:avLst/>
          </a:prstGeom>
          <a:noFill/>
          <a:ln w="9525">
            <a:noFill/>
            <a:miter lim="800000"/>
            <a:headEnd/>
            <a:tailEnd/>
          </a:ln>
          <a:effectLst/>
        </p:spPr>
        <p:txBody>
          <a:bodyPr/>
          <a:lstStyle/>
          <a:p>
            <a:pPr marL="514350" indent="-514350">
              <a:lnSpc>
                <a:spcPct val="150000"/>
              </a:lnSpc>
            </a:pPr>
            <a:r>
              <a:rPr lang="fr-FR" sz="2800" b="1" u="sng" dirty="0" smtClean="0">
                <a:solidFill>
                  <a:srgbClr val="FF0000"/>
                </a:solidFill>
              </a:rPr>
              <a:t>Etape 1 </a:t>
            </a:r>
            <a:r>
              <a:rPr lang="fr-FR" sz="2800" b="1" dirty="0" smtClean="0">
                <a:solidFill>
                  <a:srgbClr val="FF0000"/>
                </a:solidFill>
              </a:rPr>
              <a:t>: </a:t>
            </a:r>
            <a:r>
              <a:rPr lang="fr-FR" sz="2400" dirty="0" smtClean="0"/>
              <a:t>Charger les données.</a:t>
            </a:r>
            <a:endParaRPr lang="fr-FR" sz="2400" b="1" dirty="0" smtClean="0">
              <a:solidFill>
                <a:schemeClr val="tx1">
                  <a:lumMod val="95000"/>
                </a:schemeClr>
              </a:solidFill>
            </a:endParaRPr>
          </a:p>
          <a:p>
            <a:pPr marL="514350" indent="-514350" algn="justLow">
              <a:lnSpc>
                <a:spcPct val="150000"/>
              </a:lnSpc>
            </a:pPr>
            <a:r>
              <a:rPr lang="fr-FR" sz="2000" dirty="0" smtClean="0"/>
              <a:t>             </a:t>
            </a:r>
          </a:p>
          <a:p>
            <a:pPr marL="514350" indent="-514350" algn="justLow">
              <a:lnSpc>
                <a:spcPct val="150000"/>
              </a:lnSpc>
            </a:pPr>
            <a:endParaRPr lang="fr-FR" sz="2800" b="1" dirty="0" smtClean="0">
              <a:solidFill>
                <a:srgbClr val="00B050"/>
              </a:solidFill>
            </a:endParaRPr>
          </a:p>
          <a:p>
            <a:pPr marL="514350" indent="-514350">
              <a:lnSpc>
                <a:spcPct val="150000"/>
              </a:lnSpc>
            </a:pPr>
            <a:r>
              <a:rPr lang="fr-FR" sz="2000" dirty="0" smtClean="0"/>
              <a:t/>
            </a:r>
            <a:br>
              <a:rPr lang="fr-FR" sz="2000" dirty="0" smtClean="0"/>
            </a:br>
            <a:endParaRPr lang="fr-FR" sz="2000" b="1" dirty="0" smtClean="0">
              <a:solidFill>
                <a:srgbClr val="E4600E"/>
              </a:solidFill>
            </a:endParaRP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pic>
        <p:nvPicPr>
          <p:cNvPr id="6" name="Picture 2" descr="C:\Users\Invité\Downloads\etape 1.PNG"/>
          <p:cNvPicPr>
            <a:picLocks noChangeAspect="1" noChangeArrowheads="1"/>
          </p:cNvPicPr>
          <p:nvPr/>
        </p:nvPicPr>
        <p:blipFill>
          <a:blip r:embed="rId3"/>
          <a:srcRect/>
          <a:stretch>
            <a:fillRect/>
          </a:stretch>
        </p:blipFill>
        <p:spPr bwMode="auto">
          <a:xfrm>
            <a:off x="785786" y="1214422"/>
            <a:ext cx="7572428" cy="5072098"/>
          </a:xfrm>
          <a:prstGeom prst="rect">
            <a:avLst/>
          </a:prstGeom>
          <a:noFill/>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1000"/>
                                        <p:tgtEl>
                                          <p:spTgt spid="2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1000"/>
                                        <p:tgtEl>
                                          <p:spTgt spid="2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xEl>
                                              <p:pRg st="3" end="3"/>
                                            </p:txEl>
                                          </p:spTgt>
                                        </p:tgtEl>
                                        <p:attrNameLst>
                                          <p:attrName>style.visibility</p:attrName>
                                        </p:attrNameLst>
                                      </p:cBhvr>
                                      <p:to>
                                        <p:strVal val="visible"/>
                                      </p:to>
                                    </p:set>
                                    <p:animEffect transition="in" filter="fade">
                                      <p:cBhvr>
                                        <p:cTn id="13" dur="1000"/>
                                        <p:tgtEl>
                                          <p:spTgt spid="25">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xEl>
                                              <p:pRg st="5" end="5"/>
                                            </p:txEl>
                                          </p:spTgt>
                                        </p:tgtEl>
                                        <p:attrNameLst>
                                          <p:attrName>style.visibility</p:attrName>
                                        </p:attrNameLst>
                                      </p:cBhvr>
                                      <p:to>
                                        <p:strVal val="visible"/>
                                      </p:to>
                                    </p:set>
                                    <p:animEffect transition="in" filter="fade">
                                      <p:cBhvr>
                                        <p:cTn id="16" dur="1000"/>
                                        <p:tgtEl>
                                          <p:spTgt spid="25">
                                            <p:txEl>
                                              <p:pRg st="5" end="5"/>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xEl>
                                              <p:pRg st="10" end="10"/>
                                            </p:txEl>
                                          </p:spTgt>
                                        </p:tgtEl>
                                        <p:attrNameLst>
                                          <p:attrName>style.visibility</p:attrName>
                                        </p:attrNameLst>
                                      </p:cBhvr>
                                      <p:to>
                                        <p:strVal val="visible"/>
                                      </p:to>
                                    </p:set>
                                    <p:animEffect transition="in" filter="fade">
                                      <p:cBhvr>
                                        <p:cTn id="19" dur="1000"/>
                                        <p:tgtEl>
                                          <p:spTgt spid="25">
                                            <p:txEl>
                                              <p:pRg st="10" end="1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xEl>
                                              <p:pRg st="14" end="14"/>
                                            </p:txEl>
                                          </p:spTgt>
                                        </p:tgtEl>
                                        <p:attrNameLst>
                                          <p:attrName>style.visibility</p:attrName>
                                        </p:attrNameLst>
                                      </p:cBhvr>
                                      <p:to>
                                        <p:strVal val="visible"/>
                                      </p:to>
                                    </p:set>
                                    <p:animEffect transition="in" filter="fade">
                                      <p:cBhvr>
                                        <p:cTn id="22" dur="1000"/>
                                        <p:tgtEl>
                                          <p:spTgt spid="25">
                                            <p:txEl>
                                              <p:pRg st="14" end="1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xEl>
                                              <p:pRg st="16" end="16"/>
                                            </p:txEl>
                                          </p:spTgt>
                                        </p:tgtEl>
                                        <p:attrNameLst>
                                          <p:attrName>style.visibility</p:attrName>
                                        </p:attrNameLst>
                                      </p:cBhvr>
                                      <p:to>
                                        <p:strVal val="visible"/>
                                      </p:to>
                                    </p:set>
                                    <p:animEffect transition="in" filter="fade">
                                      <p:cBhvr>
                                        <p:cTn id="25" dur="1000"/>
                                        <p:tgtEl>
                                          <p:spTgt spid="25">
                                            <p:txEl>
                                              <p:pRg st="16" end="1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xEl>
                                              <p:pRg st="20" end="20"/>
                                            </p:txEl>
                                          </p:spTgt>
                                        </p:tgtEl>
                                        <p:attrNameLst>
                                          <p:attrName>style.visibility</p:attrName>
                                        </p:attrNameLst>
                                      </p:cBhvr>
                                      <p:to>
                                        <p:strVal val="visible"/>
                                      </p:to>
                                    </p:set>
                                    <p:animEffect transition="in" filter="fade">
                                      <p:cBhvr>
                                        <p:cTn id="28" dur="1000"/>
                                        <p:tgtEl>
                                          <p:spTgt spid="25">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p:cNvSpPr>
            <a:spLocks noChangeArrowheads="1"/>
          </p:cNvSpPr>
          <p:nvPr/>
        </p:nvSpPr>
        <p:spPr bwMode="auto">
          <a:xfrm>
            <a:off x="0" y="857232"/>
            <a:ext cx="9144000" cy="5956145"/>
          </a:xfrm>
          <a:prstGeom prst="rect">
            <a:avLst/>
          </a:prstGeom>
          <a:noFill/>
          <a:ln w="9525">
            <a:noFill/>
            <a:miter lim="800000"/>
            <a:headEnd/>
            <a:tailEnd/>
          </a:ln>
          <a:effectLst/>
        </p:spPr>
        <p:txBody>
          <a:bodyPr/>
          <a:lstStyle/>
          <a:p>
            <a:pPr marL="514350" indent="-514350">
              <a:lnSpc>
                <a:spcPct val="150000"/>
              </a:lnSpc>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rgbClr val="FF3300"/>
              </a:solidFill>
            </a:endParaRPr>
          </a:p>
          <a:p>
            <a:pPr marL="514350" indent="-514350">
              <a:lnSpc>
                <a:spcPct val="150000"/>
              </a:lnSpc>
            </a:pPr>
            <a:r>
              <a:rPr lang="fr-FR" sz="2000" b="1" dirty="0" smtClean="0">
                <a:solidFill>
                  <a:srgbClr val="FF3300"/>
                </a:solidFill>
              </a:rPr>
              <a:t>  </a:t>
            </a: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8"/>
          <p:cNvSpPr>
            <a:spLocks noChangeArrowheads="1"/>
          </p:cNvSpPr>
          <p:nvPr/>
        </p:nvSpPr>
        <p:spPr bwMode="auto">
          <a:xfrm>
            <a:off x="428596" y="428604"/>
            <a:ext cx="8358246" cy="6027583"/>
          </a:xfrm>
          <a:prstGeom prst="rect">
            <a:avLst/>
          </a:prstGeom>
          <a:noFill/>
          <a:ln w="9525">
            <a:noFill/>
            <a:miter lim="800000"/>
            <a:headEnd/>
            <a:tailEnd/>
          </a:ln>
          <a:effectLst/>
        </p:spPr>
        <p:txBody>
          <a:bodyPr/>
          <a:lstStyle/>
          <a:p>
            <a:pPr marL="514350" indent="-514350">
              <a:lnSpc>
                <a:spcPct val="150000"/>
              </a:lnSpc>
            </a:pPr>
            <a:r>
              <a:rPr lang="fr-FR" sz="2800" b="1" dirty="0" smtClean="0">
                <a:solidFill>
                  <a:schemeClr val="tx1">
                    <a:lumMod val="95000"/>
                  </a:schemeClr>
                </a:solidFill>
              </a:rPr>
              <a:t>     </a:t>
            </a:r>
            <a:r>
              <a:rPr lang="fr-FR" sz="2800" b="1" u="sng" dirty="0" smtClean="0">
                <a:solidFill>
                  <a:srgbClr val="FF0000"/>
                </a:solidFill>
              </a:rPr>
              <a:t>Etape 2</a:t>
            </a:r>
            <a:r>
              <a:rPr lang="fr-FR" sz="2800" b="1" dirty="0" smtClean="0">
                <a:solidFill>
                  <a:srgbClr val="FF0000"/>
                </a:solidFill>
              </a:rPr>
              <a:t> : </a:t>
            </a:r>
            <a:r>
              <a:rPr lang="fr-FR" sz="2400" dirty="0" smtClean="0"/>
              <a:t>Former le classificateur.</a:t>
            </a:r>
            <a:endParaRPr lang="fr-FR" sz="2400" b="1" dirty="0" smtClean="0"/>
          </a:p>
          <a:p>
            <a:pPr marL="514350" indent="-514350" algn="justLow">
              <a:lnSpc>
                <a:spcPct val="150000"/>
              </a:lnSpc>
            </a:pPr>
            <a:endParaRPr lang="fr-FR" sz="2800" b="1" dirty="0" smtClean="0">
              <a:solidFill>
                <a:srgbClr val="00B050"/>
              </a:solidFill>
            </a:endParaRPr>
          </a:p>
          <a:p>
            <a:pPr marL="514350" indent="-514350">
              <a:lnSpc>
                <a:spcPct val="150000"/>
              </a:lnSpc>
            </a:pPr>
            <a:r>
              <a:rPr lang="fr-FR" sz="2000" dirty="0" smtClean="0"/>
              <a:t/>
            </a:r>
            <a:br>
              <a:rPr lang="fr-FR" sz="2000" dirty="0" smtClean="0"/>
            </a:br>
            <a:endParaRPr lang="fr-FR" sz="2000" b="1" dirty="0" smtClean="0">
              <a:solidFill>
                <a:srgbClr val="E4600E"/>
              </a:solidFill>
            </a:endParaRP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pic>
        <p:nvPicPr>
          <p:cNvPr id="6" name="Picture 4" descr="C:\Users\Invité\Downloads\etape 2.PNG"/>
          <p:cNvPicPr>
            <a:picLocks noChangeAspect="1" noChangeArrowheads="1"/>
          </p:cNvPicPr>
          <p:nvPr/>
        </p:nvPicPr>
        <p:blipFill>
          <a:blip r:embed="rId3"/>
          <a:srcRect/>
          <a:stretch>
            <a:fillRect/>
          </a:stretch>
        </p:blipFill>
        <p:spPr bwMode="auto">
          <a:xfrm>
            <a:off x="785786" y="1428736"/>
            <a:ext cx="7500990" cy="4714907"/>
          </a:xfrm>
          <a:prstGeom prst="rect">
            <a:avLst/>
          </a:prstGeom>
          <a:noFill/>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1000"/>
                                        <p:tgtEl>
                                          <p:spTgt spid="10">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1000"/>
                                        <p:tgtEl>
                                          <p:spTgt spid="10">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0" end="10"/>
                                            </p:txEl>
                                          </p:spTgt>
                                        </p:tgtEl>
                                        <p:attrNameLst>
                                          <p:attrName>style.visibility</p:attrName>
                                        </p:attrNameLst>
                                      </p:cBhvr>
                                      <p:to>
                                        <p:strVal val="visible"/>
                                      </p:to>
                                    </p:set>
                                    <p:animEffect transition="in" filter="fade">
                                      <p:cBhvr>
                                        <p:cTn id="13" dur="1000"/>
                                        <p:tgtEl>
                                          <p:spTgt spid="10">
                                            <p:txEl>
                                              <p:pRg st="10" end="1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14" end="14"/>
                                            </p:txEl>
                                          </p:spTgt>
                                        </p:tgtEl>
                                        <p:attrNameLst>
                                          <p:attrName>style.visibility</p:attrName>
                                        </p:attrNameLst>
                                      </p:cBhvr>
                                      <p:to>
                                        <p:strVal val="visible"/>
                                      </p:to>
                                    </p:set>
                                    <p:animEffect transition="in" filter="fade">
                                      <p:cBhvr>
                                        <p:cTn id="16" dur="1000"/>
                                        <p:tgtEl>
                                          <p:spTgt spid="10">
                                            <p:txEl>
                                              <p:pRg st="14" end="1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16" end="16"/>
                                            </p:txEl>
                                          </p:spTgt>
                                        </p:tgtEl>
                                        <p:attrNameLst>
                                          <p:attrName>style.visibility</p:attrName>
                                        </p:attrNameLst>
                                      </p:cBhvr>
                                      <p:to>
                                        <p:strVal val="visible"/>
                                      </p:to>
                                    </p:set>
                                    <p:animEffect transition="in" filter="fade">
                                      <p:cBhvr>
                                        <p:cTn id="19" dur="1000"/>
                                        <p:tgtEl>
                                          <p:spTgt spid="10">
                                            <p:txEl>
                                              <p:pRg st="16" end="1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0" end="20"/>
                                            </p:txEl>
                                          </p:spTgt>
                                        </p:tgtEl>
                                        <p:attrNameLst>
                                          <p:attrName>style.visibility</p:attrName>
                                        </p:attrNameLst>
                                      </p:cBhvr>
                                      <p:to>
                                        <p:strVal val="visible"/>
                                      </p:to>
                                    </p:set>
                                    <p:animEffect transition="in" filter="fade">
                                      <p:cBhvr>
                                        <p:cTn id="22" dur="1000"/>
                                        <p:tgtEl>
                                          <p:spTgt spid="10">
                                            <p:txEl>
                                              <p:pRg st="20" end="2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10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1000"/>
                                        <p:tgtEl>
                                          <p:spTgt spid="11">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animEffect transition="in" filter="fade">
                                      <p:cBhvr>
                                        <p:cTn id="31" dur="1000"/>
                                        <p:tgtEl>
                                          <p:spTgt spid="11">
                                            <p:txEl>
                                              <p:pRg st="4" end="4"/>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9" end="9"/>
                                            </p:txEl>
                                          </p:spTgt>
                                        </p:tgtEl>
                                        <p:attrNameLst>
                                          <p:attrName>style.visibility</p:attrName>
                                        </p:attrNameLst>
                                      </p:cBhvr>
                                      <p:to>
                                        <p:strVal val="visible"/>
                                      </p:to>
                                    </p:set>
                                    <p:animEffect transition="in" filter="fade">
                                      <p:cBhvr>
                                        <p:cTn id="34" dur="1000"/>
                                        <p:tgtEl>
                                          <p:spTgt spid="11">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13" end="13"/>
                                            </p:txEl>
                                          </p:spTgt>
                                        </p:tgtEl>
                                        <p:attrNameLst>
                                          <p:attrName>style.visibility</p:attrName>
                                        </p:attrNameLst>
                                      </p:cBhvr>
                                      <p:to>
                                        <p:strVal val="visible"/>
                                      </p:to>
                                    </p:set>
                                    <p:animEffect transition="in" filter="fade">
                                      <p:cBhvr>
                                        <p:cTn id="37" dur="1000"/>
                                        <p:tgtEl>
                                          <p:spTgt spid="11">
                                            <p:txEl>
                                              <p:pRg st="13" end="13"/>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5" end="15"/>
                                            </p:txEl>
                                          </p:spTgt>
                                        </p:tgtEl>
                                        <p:attrNameLst>
                                          <p:attrName>style.visibility</p:attrName>
                                        </p:attrNameLst>
                                      </p:cBhvr>
                                      <p:to>
                                        <p:strVal val="visible"/>
                                      </p:to>
                                    </p:set>
                                    <p:animEffect transition="in" filter="fade">
                                      <p:cBhvr>
                                        <p:cTn id="40" dur="1000"/>
                                        <p:tgtEl>
                                          <p:spTgt spid="11">
                                            <p:txEl>
                                              <p:pRg st="15" end="15"/>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9" end="19"/>
                                            </p:txEl>
                                          </p:spTgt>
                                        </p:tgtEl>
                                        <p:attrNameLst>
                                          <p:attrName>style.visibility</p:attrName>
                                        </p:attrNameLst>
                                      </p:cBhvr>
                                      <p:to>
                                        <p:strVal val="visible"/>
                                      </p:to>
                                    </p:set>
                                    <p:animEffect transition="in" filter="fade">
                                      <p:cBhvr>
                                        <p:cTn id="43" dur="1000"/>
                                        <p:tgtEl>
                                          <p:spTgt spid="11">
                                            <p:txEl>
                                              <p:pRg st="19" end="1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build="allAtOnce"/>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p:cNvSpPr>
            <a:spLocks noChangeArrowheads="1"/>
          </p:cNvSpPr>
          <p:nvPr/>
        </p:nvSpPr>
        <p:spPr bwMode="auto">
          <a:xfrm>
            <a:off x="0" y="857232"/>
            <a:ext cx="9144000" cy="5956145"/>
          </a:xfrm>
          <a:prstGeom prst="rect">
            <a:avLst/>
          </a:prstGeom>
          <a:noFill/>
          <a:ln w="9525">
            <a:noFill/>
            <a:miter lim="800000"/>
            <a:headEnd/>
            <a:tailEnd/>
          </a:ln>
          <a:effectLst/>
        </p:spPr>
        <p:txBody>
          <a:bodyPr/>
          <a:lstStyle/>
          <a:p>
            <a:pPr marL="514350" indent="-514350">
              <a:lnSpc>
                <a:spcPct val="150000"/>
              </a:lnSpc>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rgbClr val="FF3300"/>
              </a:solidFill>
            </a:endParaRPr>
          </a:p>
          <a:p>
            <a:pPr marL="514350" indent="-514350">
              <a:lnSpc>
                <a:spcPct val="150000"/>
              </a:lnSpc>
            </a:pPr>
            <a:r>
              <a:rPr lang="fr-FR" sz="2000" b="1" dirty="0" smtClean="0">
                <a:solidFill>
                  <a:srgbClr val="FF3300"/>
                </a:solidFill>
              </a:rPr>
              <a:t>  </a:t>
            </a: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8"/>
          <p:cNvSpPr>
            <a:spLocks noChangeArrowheads="1"/>
          </p:cNvSpPr>
          <p:nvPr/>
        </p:nvSpPr>
        <p:spPr bwMode="auto">
          <a:xfrm>
            <a:off x="428596" y="285728"/>
            <a:ext cx="8358246" cy="6170459"/>
          </a:xfrm>
          <a:prstGeom prst="rect">
            <a:avLst/>
          </a:prstGeom>
          <a:noFill/>
          <a:ln w="9525">
            <a:noFill/>
            <a:miter lim="800000"/>
            <a:headEnd/>
            <a:tailEnd/>
          </a:ln>
          <a:effectLst/>
        </p:spPr>
        <p:txBody>
          <a:bodyPr/>
          <a:lstStyle/>
          <a:p>
            <a:r>
              <a:rPr lang="fr-FR" sz="2800" b="1" dirty="0" smtClean="0">
                <a:solidFill>
                  <a:schemeClr val="tx1">
                    <a:lumMod val="95000"/>
                  </a:schemeClr>
                </a:solidFill>
              </a:rPr>
              <a:t>      </a:t>
            </a:r>
            <a:endParaRPr lang="fr-FR" sz="2000" dirty="0" smtClean="0"/>
          </a:p>
          <a:p>
            <a:pPr lvl="0"/>
            <a:r>
              <a:rPr lang="fr-FR" sz="2800" b="1" u="sng" dirty="0" smtClean="0">
                <a:solidFill>
                  <a:srgbClr val="FF0000"/>
                </a:solidFill>
              </a:rPr>
              <a:t>Etape 3 </a:t>
            </a:r>
            <a:r>
              <a:rPr lang="fr-FR" sz="2800" b="1" dirty="0" smtClean="0">
                <a:solidFill>
                  <a:srgbClr val="FF0000"/>
                </a:solidFill>
              </a:rPr>
              <a:t>: </a:t>
            </a:r>
            <a:r>
              <a:rPr lang="fr-FR" sz="2000" b="1" dirty="0" smtClean="0">
                <a:solidFill>
                  <a:srgbClr val="FF0000"/>
                </a:solidFill>
              </a:rPr>
              <a:t> </a:t>
            </a:r>
            <a:r>
              <a:rPr lang="fr-FR" sz="2400" dirty="0" smtClean="0"/>
              <a:t>Exporter en C .</a:t>
            </a:r>
          </a:p>
          <a:p>
            <a:pPr lvl="0"/>
            <a:endParaRPr lang="fr-FR" sz="2000" dirty="0" smtClean="0"/>
          </a:p>
          <a:p>
            <a:pPr lvl="0"/>
            <a:r>
              <a:rPr lang="fr-FR" sz="2000" dirty="0" smtClean="0"/>
              <a:t>    </a:t>
            </a:r>
          </a:p>
          <a:p>
            <a:pPr lvl="0"/>
            <a:r>
              <a:rPr lang="fr-FR" sz="2000" dirty="0" smtClean="0"/>
              <a:t>    </a:t>
            </a:r>
          </a:p>
          <a:p>
            <a:pPr lvl="0"/>
            <a:endParaRPr lang="fr-FR" sz="2000" dirty="0" smtClean="0"/>
          </a:p>
          <a:p>
            <a:pPr lvl="0"/>
            <a:endParaRPr lang="fr-FR" sz="2000" dirty="0" smtClean="0"/>
          </a:p>
          <a:p>
            <a:pPr lvl="0"/>
            <a:endParaRPr lang="fr-FR" sz="2000" dirty="0" smtClean="0"/>
          </a:p>
          <a:p>
            <a:pPr lvl="0"/>
            <a:endParaRPr lang="fr-FR" sz="2000" dirty="0" smtClean="0"/>
          </a:p>
          <a:p>
            <a:pPr lvl="0"/>
            <a:endParaRPr lang="fr-FR" sz="2000" dirty="0" smtClean="0"/>
          </a:p>
          <a:p>
            <a:pPr lvl="0"/>
            <a:endParaRPr lang="fr-FR" sz="2000" dirty="0" smtClean="0"/>
          </a:p>
          <a:p>
            <a:pPr lvl="0"/>
            <a:endParaRPr lang="fr-FR" sz="2000" dirty="0" smtClean="0"/>
          </a:p>
          <a:p>
            <a:pPr lvl="0"/>
            <a:r>
              <a:rPr lang="fr-FR" sz="2000" dirty="0" smtClean="0"/>
              <a:t>     </a:t>
            </a:r>
          </a:p>
          <a:p>
            <a:pPr lvl="0"/>
            <a:r>
              <a:rPr lang="fr-FR" sz="2000" dirty="0" smtClean="0"/>
              <a:t>    </a:t>
            </a:r>
          </a:p>
          <a:p>
            <a:pPr lvl="0"/>
            <a:r>
              <a:rPr lang="fr-FR" sz="2000" dirty="0" smtClean="0"/>
              <a:t>    </a:t>
            </a:r>
          </a:p>
          <a:p>
            <a:endParaRPr lang="fr-FR" sz="2000" dirty="0" smtClean="0"/>
          </a:p>
          <a:p>
            <a:pPr marL="514350" indent="-514350">
              <a:lnSpc>
                <a:spcPct val="150000"/>
              </a:lnSpc>
            </a:pPr>
            <a:endParaRPr lang="fr-FR" sz="2800" b="1" dirty="0" smtClean="0">
              <a:solidFill>
                <a:schemeClr val="tx1">
                  <a:lumMod val="95000"/>
                </a:schemeClr>
              </a:solidFill>
            </a:endParaRPr>
          </a:p>
          <a:p>
            <a:pPr marL="514350" indent="-514350" algn="justLow">
              <a:lnSpc>
                <a:spcPct val="150000"/>
              </a:lnSpc>
            </a:pPr>
            <a:endParaRPr lang="fr-FR" sz="2800" b="1" dirty="0" smtClean="0">
              <a:solidFill>
                <a:srgbClr val="00B050"/>
              </a:solidFill>
            </a:endParaRPr>
          </a:p>
          <a:p>
            <a:pPr marL="514350" indent="-514350">
              <a:lnSpc>
                <a:spcPct val="150000"/>
              </a:lnSpc>
            </a:pPr>
            <a:r>
              <a:rPr lang="fr-FR" sz="2000" dirty="0" smtClean="0"/>
              <a:t/>
            </a:r>
            <a:br>
              <a:rPr lang="fr-FR" sz="2000" dirty="0" smtClean="0"/>
            </a:br>
            <a:endParaRPr lang="fr-FR" sz="2000" b="1" dirty="0" smtClean="0">
              <a:solidFill>
                <a:srgbClr val="E4600E"/>
              </a:solidFill>
            </a:endParaRP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378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9" name="Picture 4" descr="C:\Users\Invité\Downloads\etape 3.PNG"/>
          <p:cNvPicPr>
            <a:picLocks noChangeAspect="1" noChangeArrowheads="1"/>
          </p:cNvPicPr>
          <p:nvPr/>
        </p:nvPicPr>
        <p:blipFill>
          <a:blip r:embed="rId3"/>
          <a:srcRect/>
          <a:stretch>
            <a:fillRect/>
          </a:stretch>
        </p:blipFill>
        <p:spPr bwMode="auto">
          <a:xfrm>
            <a:off x="642910" y="1571612"/>
            <a:ext cx="7643866" cy="4714908"/>
          </a:xfrm>
          <a:prstGeom prst="rect">
            <a:avLst/>
          </a:prstGeom>
          <a:noFill/>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1000"/>
                                        <p:tgtEl>
                                          <p:spTgt spid="10">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1000"/>
                                        <p:tgtEl>
                                          <p:spTgt spid="10">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0" end="10"/>
                                            </p:txEl>
                                          </p:spTgt>
                                        </p:tgtEl>
                                        <p:attrNameLst>
                                          <p:attrName>style.visibility</p:attrName>
                                        </p:attrNameLst>
                                      </p:cBhvr>
                                      <p:to>
                                        <p:strVal val="visible"/>
                                      </p:to>
                                    </p:set>
                                    <p:animEffect transition="in" filter="fade">
                                      <p:cBhvr>
                                        <p:cTn id="13" dur="1000"/>
                                        <p:tgtEl>
                                          <p:spTgt spid="10">
                                            <p:txEl>
                                              <p:pRg st="10" end="1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14" end="14"/>
                                            </p:txEl>
                                          </p:spTgt>
                                        </p:tgtEl>
                                        <p:attrNameLst>
                                          <p:attrName>style.visibility</p:attrName>
                                        </p:attrNameLst>
                                      </p:cBhvr>
                                      <p:to>
                                        <p:strVal val="visible"/>
                                      </p:to>
                                    </p:set>
                                    <p:animEffect transition="in" filter="fade">
                                      <p:cBhvr>
                                        <p:cTn id="16" dur="1000"/>
                                        <p:tgtEl>
                                          <p:spTgt spid="10">
                                            <p:txEl>
                                              <p:pRg st="14" end="1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16" end="16"/>
                                            </p:txEl>
                                          </p:spTgt>
                                        </p:tgtEl>
                                        <p:attrNameLst>
                                          <p:attrName>style.visibility</p:attrName>
                                        </p:attrNameLst>
                                      </p:cBhvr>
                                      <p:to>
                                        <p:strVal val="visible"/>
                                      </p:to>
                                    </p:set>
                                    <p:animEffect transition="in" filter="fade">
                                      <p:cBhvr>
                                        <p:cTn id="19" dur="1000"/>
                                        <p:tgtEl>
                                          <p:spTgt spid="10">
                                            <p:txEl>
                                              <p:pRg st="16" end="1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0" end="20"/>
                                            </p:txEl>
                                          </p:spTgt>
                                        </p:tgtEl>
                                        <p:attrNameLst>
                                          <p:attrName>style.visibility</p:attrName>
                                        </p:attrNameLst>
                                      </p:cBhvr>
                                      <p:to>
                                        <p:strVal val="visible"/>
                                      </p:to>
                                    </p:set>
                                    <p:animEffect transition="in" filter="fade">
                                      <p:cBhvr>
                                        <p:cTn id="22" dur="1000"/>
                                        <p:tgtEl>
                                          <p:spTgt spid="10">
                                            <p:txEl>
                                              <p:pRg st="20" end="2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10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1000"/>
                                        <p:tgtEl>
                                          <p:spTgt spid="11">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1000"/>
                                        <p:tgtEl>
                                          <p:spTgt spid="11">
                                            <p:txEl>
                                              <p:pRg st="3" end="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1000"/>
                                        <p:tgtEl>
                                          <p:spTgt spid="11">
                                            <p:txEl>
                                              <p:pRg st="4" end="4"/>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12" end="12"/>
                                            </p:txEl>
                                          </p:spTgt>
                                        </p:tgtEl>
                                        <p:attrNameLst>
                                          <p:attrName>style.visibility</p:attrName>
                                        </p:attrNameLst>
                                      </p:cBhvr>
                                      <p:to>
                                        <p:strVal val="visible"/>
                                      </p:to>
                                    </p:set>
                                    <p:animEffect transition="in" filter="fade">
                                      <p:cBhvr>
                                        <p:cTn id="37" dur="1000"/>
                                        <p:tgtEl>
                                          <p:spTgt spid="11">
                                            <p:txEl>
                                              <p:pRg st="12" end="1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3" end="13"/>
                                            </p:txEl>
                                          </p:spTgt>
                                        </p:tgtEl>
                                        <p:attrNameLst>
                                          <p:attrName>style.visibility</p:attrName>
                                        </p:attrNameLst>
                                      </p:cBhvr>
                                      <p:to>
                                        <p:strVal val="visible"/>
                                      </p:to>
                                    </p:set>
                                    <p:animEffect transition="in" filter="fade">
                                      <p:cBhvr>
                                        <p:cTn id="40" dur="1000"/>
                                        <p:tgtEl>
                                          <p:spTgt spid="11">
                                            <p:txEl>
                                              <p:pRg st="13" end="1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4" end="14"/>
                                            </p:txEl>
                                          </p:spTgt>
                                        </p:tgtEl>
                                        <p:attrNameLst>
                                          <p:attrName>style.visibility</p:attrName>
                                        </p:attrNameLst>
                                      </p:cBhvr>
                                      <p:to>
                                        <p:strVal val="visible"/>
                                      </p:to>
                                    </p:set>
                                    <p:animEffect transition="in" filter="fade">
                                      <p:cBhvr>
                                        <p:cTn id="43" dur="1000"/>
                                        <p:tgtEl>
                                          <p:spTgt spid="11">
                                            <p:txEl>
                                              <p:pRg st="14" end="1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18" end="18"/>
                                            </p:txEl>
                                          </p:spTgt>
                                        </p:tgtEl>
                                        <p:attrNameLst>
                                          <p:attrName>style.visibility</p:attrName>
                                        </p:attrNameLst>
                                      </p:cBhvr>
                                      <p:to>
                                        <p:strVal val="visible"/>
                                      </p:to>
                                    </p:set>
                                    <p:animEffect transition="in" filter="fade">
                                      <p:cBhvr>
                                        <p:cTn id="46" dur="1000"/>
                                        <p:tgtEl>
                                          <p:spTgt spid="11">
                                            <p:txEl>
                                              <p:pRg st="18" end="18"/>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20" end="20"/>
                                            </p:txEl>
                                          </p:spTgt>
                                        </p:tgtEl>
                                        <p:attrNameLst>
                                          <p:attrName>style.visibility</p:attrName>
                                        </p:attrNameLst>
                                      </p:cBhvr>
                                      <p:to>
                                        <p:strVal val="visible"/>
                                      </p:to>
                                    </p:set>
                                    <p:animEffect transition="in" filter="fade">
                                      <p:cBhvr>
                                        <p:cTn id="49" dur="1000"/>
                                        <p:tgtEl>
                                          <p:spTgt spid="11">
                                            <p:txEl>
                                              <p:pRg st="20" end="20"/>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25" end="25"/>
                                            </p:txEl>
                                          </p:spTgt>
                                        </p:tgtEl>
                                        <p:attrNameLst>
                                          <p:attrName>style.visibility</p:attrName>
                                        </p:attrNameLst>
                                      </p:cBhvr>
                                      <p:to>
                                        <p:strVal val="visible"/>
                                      </p:to>
                                    </p:set>
                                    <p:animEffect transition="in" filter="fade">
                                      <p:cBhvr>
                                        <p:cTn id="52" dur="1000"/>
                                        <p:tgtEl>
                                          <p:spTgt spid="11">
                                            <p:txEl>
                                              <p:pRg st="25" end="2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xEl>
                                              <p:pRg st="29" end="29"/>
                                            </p:txEl>
                                          </p:spTgt>
                                        </p:tgtEl>
                                        <p:attrNameLst>
                                          <p:attrName>style.visibility</p:attrName>
                                        </p:attrNameLst>
                                      </p:cBhvr>
                                      <p:to>
                                        <p:strVal val="visible"/>
                                      </p:to>
                                    </p:set>
                                    <p:animEffect transition="in" filter="fade">
                                      <p:cBhvr>
                                        <p:cTn id="55" dur="1000"/>
                                        <p:tgtEl>
                                          <p:spTgt spid="11">
                                            <p:txEl>
                                              <p:pRg st="29" end="29"/>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xEl>
                                              <p:pRg st="31" end="31"/>
                                            </p:txEl>
                                          </p:spTgt>
                                        </p:tgtEl>
                                        <p:attrNameLst>
                                          <p:attrName>style.visibility</p:attrName>
                                        </p:attrNameLst>
                                      </p:cBhvr>
                                      <p:to>
                                        <p:strVal val="visible"/>
                                      </p:to>
                                    </p:set>
                                    <p:animEffect transition="in" filter="fade">
                                      <p:cBhvr>
                                        <p:cTn id="58" dur="1000"/>
                                        <p:tgtEl>
                                          <p:spTgt spid="11">
                                            <p:txEl>
                                              <p:pRg st="31" end="3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
                                            <p:txEl>
                                              <p:pRg st="35" end="35"/>
                                            </p:txEl>
                                          </p:spTgt>
                                        </p:tgtEl>
                                        <p:attrNameLst>
                                          <p:attrName>style.visibility</p:attrName>
                                        </p:attrNameLst>
                                      </p:cBhvr>
                                      <p:to>
                                        <p:strVal val="visible"/>
                                      </p:to>
                                    </p:set>
                                    <p:animEffect transition="in" filter="fade">
                                      <p:cBhvr>
                                        <p:cTn id="61" dur="1000"/>
                                        <p:tgtEl>
                                          <p:spTgt spid="11">
                                            <p:txEl>
                                              <p:pRg st="35" end="3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build="allAtOnce"/>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8"/>
          <p:cNvSpPr>
            <a:spLocks noChangeArrowheads="1"/>
          </p:cNvSpPr>
          <p:nvPr/>
        </p:nvSpPr>
        <p:spPr bwMode="auto">
          <a:xfrm>
            <a:off x="0" y="857232"/>
            <a:ext cx="9144000" cy="5956145"/>
          </a:xfrm>
          <a:prstGeom prst="rect">
            <a:avLst/>
          </a:prstGeom>
          <a:noFill/>
          <a:ln w="9525">
            <a:noFill/>
            <a:miter lim="800000"/>
            <a:headEnd/>
            <a:tailEnd/>
          </a:ln>
          <a:effectLst/>
        </p:spPr>
        <p:txBody>
          <a:bodyPr/>
          <a:lstStyle/>
          <a:p>
            <a:pPr marL="514350" indent="-514350">
              <a:lnSpc>
                <a:spcPct val="150000"/>
              </a:lnSpc>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rgbClr val="FF3300"/>
              </a:solidFill>
            </a:endParaRPr>
          </a:p>
          <a:p>
            <a:pPr marL="514350" indent="-514350">
              <a:lnSpc>
                <a:spcPct val="150000"/>
              </a:lnSpc>
            </a:pPr>
            <a:r>
              <a:rPr lang="fr-FR" sz="2000" b="1" dirty="0" smtClean="0">
                <a:solidFill>
                  <a:srgbClr val="FF3300"/>
                </a:solidFill>
              </a:rPr>
              <a:t>  </a:t>
            </a: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1" name="Rectangle 8"/>
          <p:cNvSpPr>
            <a:spLocks noChangeArrowheads="1"/>
          </p:cNvSpPr>
          <p:nvPr/>
        </p:nvSpPr>
        <p:spPr bwMode="auto">
          <a:xfrm>
            <a:off x="428596" y="285728"/>
            <a:ext cx="8358246" cy="6170459"/>
          </a:xfrm>
          <a:prstGeom prst="rect">
            <a:avLst/>
          </a:prstGeom>
          <a:noFill/>
          <a:ln w="9525">
            <a:noFill/>
            <a:miter lim="800000"/>
            <a:headEnd/>
            <a:tailEnd/>
          </a:ln>
          <a:effectLst/>
        </p:spPr>
        <p:txBody>
          <a:bodyPr/>
          <a:lstStyle/>
          <a:p>
            <a:r>
              <a:rPr lang="fr-FR" sz="2800" b="1" dirty="0" smtClean="0">
                <a:solidFill>
                  <a:schemeClr val="tx1">
                    <a:lumMod val="95000"/>
                  </a:schemeClr>
                </a:solidFill>
              </a:rPr>
              <a:t>      </a:t>
            </a:r>
            <a:endParaRPr lang="fr-FR" sz="2000" dirty="0" smtClean="0"/>
          </a:p>
          <a:p>
            <a:r>
              <a:rPr lang="fr-FR" sz="2800" b="1" u="sng" dirty="0" smtClean="0">
                <a:solidFill>
                  <a:srgbClr val="FF0000"/>
                </a:solidFill>
              </a:rPr>
              <a:t>Etape 4 </a:t>
            </a:r>
            <a:r>
              <a:rPr lang="fr-FR" sz="2800" b="1" dirty="0" smtClean="0">
                <a:solidFill>
                  <a:srgbClr val="FF0000"/>
                </a:solidFill>
              </a:rPr>
              <a:t>: </a:t>
            </a:r>
            <a:r>
              <a:rPr lang="fr-FR" sz="2400" dirty="0" smtClean="0"/>
              <a:t>Utiliser dans votre projet .</a:t>
            </a:r>
            <a:endParaRPr lang="fr-FR" sz="2400" b="1" dirty="0" smtClean="0"/>
          </a:p>
          <a:p>
            <a:r>
              <a:rPr lang="fr-FR" sz="2000" dirty="0" smtClean="0"/>
              <a:t>   </a:t>
            </a:r>
          </a:p>
          <a:p>
            <a:r>
              <a:rPr lang="fr-FR" sz="2000" dirty="0" smtClean="0"/>
              <a:t>   </a:t>
            </a:r>
            <a:endParaRPr lang="fr-FR" sz="2000" b="1" dirty="0" smtClean="0"/>
          </a:p>
          <a:p>
            <a:endParaRPr lang="fr-FR" sz="2800" b="1" dirty="0" smtClean="0"/>
          </a:p>
          <a:p>
            <a:endParaRPr lang="fr-FR" sz="2800" b="1" dirty="0" smtClean="0"/>
          </a:p>
          <a:p>
            <a:endParaRPr lang="fr-FR" sz="2800" b="1" dirty="0" smtClean="0"/>
          </a:p>
          <a:p>
            <a:endParaRPr lang="fr-FR" sz="2800" b="1" dirty="0" smtClean="0"/>
          </a:p>
          <a:p>
            <a:endParaRPr lang="fr-FR" sz="2800" b="1" dirty="0" smtClean="0"/>
          </a:p>
          <a:p>
            <a:endParaRPr lang="fr-FR" sz="2800" b="1" dirty="0" smtClean="0"/>
          </a:p>
          <a:p>
            <a:r>
              <a:rPr lang="fr-FR" sz="2000" b="1" dirty="0" smtClean="0"/>
              <a:t> </a:t>
            </a:r>
            <a:endParaRPr lang="fr-FR" sz="2000" dirty="0" smtClean="0"/>
          </a:p>
          <a:p>
            <a:endParaRPr lang="fr-FR" sz="2000" dirty="0" smtClean="0"/>
          </a:p>
          <a:p>
            <a:pPr lvl="0"/>
            <a:endParaRPr lang="fr-FR" sz="2000" dirty="0" smtClean="0"/>
          </a:p>
          <a:p>
            <a:endParaRPr lang="fr-FR" sz="2000" dirty="0" smtClean="0"/>
          </a:p>
          <a:p>
            <a:pPr marL="514350" indent="-514350">
              <a:lnSpc>
                <a:spcPct val="150000"/>
              </a:lnSpc>
            </a:pPr>
            <a:endParaRPr lang="fr-FR" sz="2800" b="1" dirty="0" smtClean="0">
              <a:solidFill>
                <a:schemeClr val="tx1">
                  <a:lumMod val="95000"/>
                </a:schemeClr>
              </a:solidFill>
            </a:endParaRPr>
          </a:p>
          <a:p>
            <a:pPr marL="514350" indent="-514350" algn="justLow">
              <a:lnSpc>
                <a:spcPct val="150000"/>
              </a:lnSpc>
            </a:pPr>
            <a:endParaRPr lang="fr-FR" sz="2800" b="1" dirty="0" smtClean="0">
              <a:solidFill>
                <a:srgbClr val="00B050"/>
              </a:solidFill>
            </a:endParaRPr>
          </a:p>
          <a:p>
            <a:pPr marL="514350" indent="-514350">
              <a:lnSpc>
                <a:spcPct val="150000"/>
              </a:lnSpc>
            </a:pPr>
            <a:r>
              <a:rPr lang="fr-FR" sz="2000" dirty="0" smtClean="0"/>
              <a:t/>
            </a:r>
            <a:br>
              <a:rPr lang="fr-FR" sz="2000" dirty="0" smtClean="0"/>
            </a:br>
            <a:endParaRPr lang="fr-FR" sz="2000" b="1" dirty="0" smtClean="0">
              <a:solidFill>
                <a:srgbClr val="E4600E"/>
              </a:solidFill>
            </a:endParaRP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378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4096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430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2" name="Picture 4" descr="C:\Users\Invité\Downloads\etape 4.PNG"/>
          <p:cNvPicPr>
            <a:picLocks noChangeAspect="1" noChangeArrowheads="1"/>
          </p:cNvPicPr>
          <p:nvPr/>
        </p:nvPicPr>
        <p:blipFill>
          <a:blip r:embed="rId3"/>
          <a:srcRect/>
          <a:stretch>
            <a:fillRect/>
          </a:stretch>
        </p:blipFill>
        <p:spPr bwMode="auto">
          <a:xfrm>
            <a:off x="928662" y="1500174"/>
            <a:ext cx="7143800" cy="4786346"/>
          </a:xfrm>
          <a:prstGeom prst="rect">
            <a:avLst/>
          </a:prstGeom>
          <a:noFill/>
        </p:spPr>
      </p:pic>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fade">
                                      <p:cBhvr>
                                        <p:cTn id="7" dur="1000"/>
                                        <p:tgtEl>
                                          <p:spTgt spid="10">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5" end="5"/>
                                            </p:txEl>
                                          </p:spTgt>
                                        </p:tgtEl>
                                        <p:attrNameLst>
                                          <p:attrName>style.visibility</p:attrName>
                                        </p:attrNameLst>
                                      </p:cBhvr>
                                      <p:to>
                                        <p:strVal val="visible"/>
                                      </p:to>
                                    </p:set>
                                    <p:animEffect transition="in" filter="fade">
                                      <p:cBhvr>
                                        <p:cTn id="10" dur="1000"/>
                                        <p:tgtEl>
                                          <p:spTgt spid="10">
                                            <p:txEl>
                                              <p:pRg st="5" end="5"/>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0" end="10"/>
                                            </p:txEl>
                                          </p:spTgt>
                                        </p:tgtEl>
                                        <p:attrNameLst>
                                          <p:attrName>style.visibility</p:attrName>
                                        </p:attrNameLst>
                                      </p:cBhvr>
                                      <p:to>
                                        <p:strVal val="visible"/>
                                      </p:to>
                                    </p:set>
                                    <p:animEffect transition="in" filter="fade">
                                      <p:cBhvr>
                                        <p:cTn id="13" dur="1000"/>
                                        <p:tgtEl>
                                          <p:spTgt spid="10">
                                            <p:txEl>
                                              <p:pRg st="10" end="1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14" end="14"/>
                                            </p:txEl>
                                          </p:spTgt>
                                        </p:tgtEl>
                                        <p:attrNameLst>
                                          <p:attrName>style.visibility</p:attrName>
                                        </p:attrNameLst>
                                      </p:cBhvr>
                                      <p:to>
                                        <p:strVal val="visible"/>
                                      </p:to>
                                    </p:set>
                                    <p:animEffect transition="in" filter="fade">
                                      <p:cBhvr>
                                        <p:cTn id="16" dur="1000"/>
                                        <p:tgtEl>
                                          <p:spTgt spid="10">
                                            <p:txEl>
                                              <p:pRg st="14" end="1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16" end="16"/>
                                            </p:txEl>
                                          </p:spTgt>
                                        </p:tgtEl>
                                        <p:attrNameLst>
                                          <p:attrName>style.visibility</p:attrName>
                                        </p:attrNameLst>
                                      </p:cBhvr>
                                      <p:to>
                                        <p:strVal val="visible"/>
                                      </p:to>
                                    </p:set>
                                    <p:animEffect transition="in" filter="fade">
                                      <p:cBhvr>
                                        <p:cTn id="19" dur="1000"/>
                                        <p:tgtEl>
                                          <p:spTgt spid="10">
                                            <p:txEl>
                                              <p:pRg st="16" end="16"/>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0" end="20"/>
                                            </p:txEl>
                                          </p:spTgt>
                                        </p:tgtEl>
                                        <p:attrNameLst>
                                          <p:attrName>style.visibility</p:attrName>
                                        </p:attrNameLst>
                                      </p:cBhvr>
                                      <p:to>
                                        <p:strVal val="visible"/>
                                      </p:to>
                                    </p:set>
                                    <p:animEffect transition="in" filter="fade">
                                      <p:cBhvr>
                                        <p:cTn id="22" dur="1000"/>
                                        <p:tgtEl>
                                          <p:spTgt spid="10">
                                            <p:txEl>
                                              <p:pRg st="20" end="2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10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1000"/>
                                        <p:tgtEl>
                                          <p:spTgt spid="11">
                                            <p:txEl>
                                              <p:pRg st="1" end="1"/>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xEl>
                                              <p:pRg st="2" end="2"/>
                                            </p:txEl>
                                          </p:spTgt>
                                        </p:tgtEl>
                                        <p:attrNameLst>
                                          <p:attrName>style.visibility</p:attrName>
                                        </p:attrNameLst>
                                      </p:cBhvr>
                                      <p:to>
                                        <p:strVal val="visible"/>
                                      </p:to>
                                    </p:set>
                                    <p:animEffect transition="in" filter="fade">
                                      <p:cBhvr>
                                        <p:cTn id="31" dur="1000"/>
                                        <p:tgtEl>
                                          <p:spTgt spid="11">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xEl>
                                              <p:pRg st="3" end="3"/>
                                            </p:txEl>
                                          </p:spTgt>
                                        </p:tgtEl>
                                        <p:attrNameLst>
                                          <p:attrName>style.visibility</p:attrName>
                                        </p:attrNameLst>
                                      </p:cBhvr>
                                      <p:to>
                                        <p:strVal val="visible"/>
                                      </p:to>
                                    </p:set>
                                    <p:animEffect transition="in" filter="fade">
                                      <p:cBhvr>
                                        <p:cTn id="34" dur="1000"/>
                                        <p:tgtEl>
                                          <p:spTgt spid="11">
                                            <p:txEl>
                                              <p:pRg st="3" end="3"/>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xEl>
                                              <p:pRg st="10" end="10"/>
                                            </p:txEl>
                                          </p:spTgt>
                                        </p:tgtEl>
                                        <p:attrNameLst>
                                          <p:attrName>style.visibility</p:attrName>
                                        </p:attrNameLst>
                                      </p:cBhvr>
                                      <p:to>
                                        <p:strVal val="visible"/>
                                      </p:to>
                                    </p:set>
                                    <p:animEffect transition="in" filter="fade">
                                      <p:cBhvr>
                                        <p:cTn id="37" dur="1000"/>
                                        <p:tgtEl>
                                          <p:spTgt spid="11">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
                                            <p:txEl>
                                              <p:pRg st="16" end="16"/>
                                            </p:txEl>
                                          </p:spTgt>
                                        </p:tgtEl>
                                        <p:attrNameLst>
                                          <p:attrName>style.visibility</p:attrName>
                                        </p:attrNameLst>
                                      </p:cBhvr>
                                      <p:to>
                                        <p:strVal val="visible"/>
                                      </p:to>
                                    </p:set>
                                    <p:animEffect transition="in" filter="fade">
                                      <p:cBhvr>
                                        <p:cTn id="40" dur="1000"/>
                                        <p:tgtEl>
                                          <p:spTgt spid="11">
                                            <p:txEl>
                                              <p:pRg st="16" end="16"/>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xEl>
                                              <p:pRg st="18" end="18"/>
                                            </p:txEl>
                                          </p:spTgt>
                                        </p:tgtEl>
                                        <p:attrNameLst>
                                          <p:attrName>style.visibility</p:attrName>
                                        </p:attrNameLst>
                                      </p:cBhvr>
                                      <p:to>
                                        <p:strVal val="visible"/>
                                      </p:to>
                                    </p:set>
                                    <p:animEffect transition="in" filter="fade">
                                      <p:cBhvr>
                                        <p:cTn id="43" dur="1000"/>
                                        <p:tgtEl>
                                          <p:spTgt spid="11">
                                            <p:txEl>
                                              <p:pRg st="18" end="18"/>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
                                            <p:txEl>
                                              <p:pRg st="23" end="23"/>
                                            </p:txEl>
                                          </p:spTgt>
                                        </p:tgtEl>
                                        <p:attrNameLst>
                                          <p:attrName>style.visibility</p:attrName>
                                        </p:attrNameLst>
                                      </p:cBhvr>
                                      <p:to>
                                        <p:strVal val="visible"/>
                                      </p:to>
                                    </p:set>
                                    <p:animEffect transition="in" filter="fade">
                                      <p:cBhvr>
                                        <p:cTn id="46" dur="1000"/>
                                        <p:tgtEl>
                                          <p:spTgt spid="11">
                                            <p:txEl>
                                              <p:pRg st="23" end="2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
                                            <p:txEl>
                                              <p:pRg st="27" end="27"/>
                                            </p:txEl>
                                          </p:spTgt>
                                        </p:tgtEl>
                                        <p:attrNameLst>
                                          <p:attrName>style.visibility</p:attrName>
                                        </p:attrNameLst>
                                      </p:cBhvr>
                                      <p:to>
                                        <p:strVal val="visible"/>
                                      </p:to>
                                    </p:set>
                                    <p:animEffect transition="in" filter="fade">
                                      <p:cBhvr>
                                        <p:cTn id="49" dur="1000"/>
                                        <p:tgtEl>
                                          <p:spTgt spid="11">
                                            <p:txEl>
                                              <p:pRg st="27" end="27"/>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
                                            <p:txEl>
                                              <p:pRg st="29" end="29"/>
                                            </p:txEl>
                                          </p:spTgt>
                                        </p:tgtEl>
                                        <p:attrNameLst>
                                          <p:attrName>style.visibility</p:attrName>
                                        </p:attrNameLst>
                                      </p:cBhvr>
                                      <p:to>
                                        <p:strVal val="visible"/>
                                      </p:to>
                                    </p:set>
                                    <p:animEffect transition="in" filter="fade">
                                      <p:cBhvr>
                                        <p:cTn id="52" dur="1000"/>
                                        <p:tgtEl>
                                          <p:spTgt spid="11">
                                            <p:txEl>
                                              <p:pRg st="29" end="29"/>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
                                            <p:txEl>
                                              <p:pRg st="33" end="33"/>
                                            </p:txEl>
                                          </p:spTgt>
                                        </p:tgtEl>
                                        <p:attrNameLst>
                                          <p:attrName>style.visibility</p:attrName>
                                        </p:attrNameLst>
                                      </p:cBhvr>
                                      <p:to>
                                        <p:strVal val="visible"/>
                                      </p:to>
                                    </p:set>
                                    <p:animEffect transition="in" filter="fade">
                                      <p:cBhvr>
                                        <p:cTn id="55" dur="1000"/>
                                        <p:tgtEl>
                                          <p:spTgt spid="11">
                                            <p:txEl>
                                              <p:pRg st="33" end="3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build="allAtOnce"/>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3253807749_e1f95d7442_o.jpg"/>
          <p:cNvPicPr>
            <a:picLocks noChangeAspect="1"/>
          </p:cNvPicPr>
          <p:nvPr/>
        </p:nvPicPr>
        <p:blipFill>
          <a:blip r:embed="rId2"/>
          <a:stretch>
            <a:fillRect/>
          </a:stretch>
        </p:blipFill>
        <p:spPr>
          <a:xfrm>
            <a:off x="0" y="0"/>
            <a:ext cx="9144000" cy="6858000"/>
          </a:xfrm>
          <a:prstGeom prst="rect">
            <a:avLst/>
          </a:prstGeom>
        </p:spPr>
      </p:pic>
      <p:sp>
        <p:nvSpPr>
          <p:cNvPr id="4" name="ZoneTexte 3"/>
          <p:cNvSpPr txBox="1"/>
          <p:nvPr/>
        </p:nvSpPr>
        <p:spPr>
          <a:xfrm>
            <a:off x="928662" y="2411078"/>
            <a:ext cx="7286676" cy="1569660"/>
          </a:xfrm>
          <a:prstGeom prst="rect">
            <a:avLst/>
          </a:prstGeom>
          <a:solidFill>
            <a:schemeClr val="tx1">
              <a:alpha val="85000"/>
            </a:schemeClr>
          </a:solidFill>
          <a:ln>
            <a:solidFill>
              <a:schemeClr val="bg1"/>
            </a:solidFill>
          </a:ln>
          <a:effectLst>
            <a:outerShdw sx="1000" sy="1000" algn="ctr" rotWithShape="0">
              <a:srgbClr val="000000">
                <a:alpha val="30000"/>
              </a:srgbClr>
            </a:outerShdw>
            <a:softEdge rad="127000"/>
          </a:effectLst>
        </p:spPr>
        <p:txBody>
          <a:bodyPr wrap="square" rtlCol="0">
            <a:spAutoFit/>
          </a:bodyPr>
          <a:lstStyle/>
          <a:p>
            <a:pPr algn="ctr"/>
            <a:r>
              <a:rPr lang="fr-FR" sz="4800" b="1" dirty="0" smtClean="0">
                <a:ln>
                  <a:solidFill>
                    <a:srgbClr val="92D050"/>
                  </a:solidFill>
                </a:ln>
                <a:solidFill>
                  <a:schemeClr val="accent1">
                    <a:lumMod val="50000"/>
                  </a:schemeClr>
                </a:solidFill>
                <a:effectLst>
                  <a:outerShdw blurRad="38100" dist="38100" dir="2700000" algn="tl">
                    <a:srgbClr val="000000">
                      <a:alpha val="43137"/>
                    </a:srgbClr>
                  </a:outerShdw>
                </a:effectLst>
                <a:latin typeface="Times New Roman" pitchFamily="18" charset="0"/>
                <a:cs typeface="Times New Roman" pitchFamily="18" charset="0"/>
              </a:rPr>
              <a:t>III.4. Explication du programme Arduino</a:t>
            </a:r>
            <a:endParaRPr lang="fr-FR" sz="4800" b="1" dirty="0">
              <a:ln>
                <a:solidFill>
                  <a:srgbClr val="92D050"/>
                </a:solidFill>
              </a:ln>
              <a:solidFill>
                <a:schemeClr val="accent1">
                  <a:lumMod val="50000"/>
                </a:schemeClr>
              </a:solidFill>
              <a:effectLst>
                <a:outerShdw blurRad="38100" dist="38100" dir="2700000" algn="tl">
                  <a:srgbClr val="000000">
                    <a:alpha val="43137"/>
                  </a:srgbClr>
                </a:outerShdw>
              </a:effectLst>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3"/>
          <p:cNvSpPr>
            <a:spLocks noGrp="1" noChangeArrowheads="1"/>
          </p:cNvSpPr>
          <p:nvPr>
            <p:ph type="subTitle" sz="quarter" idx="1"/>
          </p:nvPr>
        </p:nvSpPr>
        <p:spPr>
          <a:xfrm>
            <a:off x="0" y="0"/>
            <a:ext cx="9144000" cy="6858000"/>
          </a:xfrm>
          <a:ln>
            <a:solidFill>
              <a:schemeClr val="tx1"/>
            </a:solidFill>
          </a:ln>
        </p:spPr>
        <p:txBody>
          <a:bodyPr/>
          <a:lstStyle/>
          <a:p>
            <a:pPr>
              <a:lnSpc>
                <a:spcPct val="80000"/>
              </a:lnSpc>
            </a:pPr>
            <a:endParaRPr lang="fr-FR" sz="900" b="1" dirty="0" smtClean="0"/>
          </a:p>
          <a:p>
            <a:pPr>
              <a:lnSpc>
                <a:spcPct val="80000"/>
              </a:lnSpc>
            </a:pPr>
            <a:endParaRPr lang="fr-FR" sz="1000" b="1" dirty="0" smtClean="0">
              <a:solidFill>
                <a:srgbClr val="E4600E"/>
              </a:solidFill>
              <a:effectLst>
                <a:outerShdw blurRad="38100" dist="38100" dir="2700000" algn="tl">
                  <a:srgbClr val="FFFFFF"/>
                </a:outerShdw>
              </a:effectLst>
            </a:endParaRPr>
          </a:p>
          <a:p>
            <a:pPr>
              <a:lnSpc>
                <a:spcPct val="80000"/>
              </a:lnSpc>
            </a:pPr>
            <a:endParaRPr lang="fr-FR" altLang="zh-CN" sz="1000" b="1" dirty="0" smtClean="0">
              <a:solidFill>
                <a:srgbClr val="E4600E"/>
              </a:solidFill>
              <a:effectLst>
                <a:outerShdw blurRad="38100" dist="38100" dir="2700000" algn="tl">
                  <a:srgbClr val="FFFFFF"/>
                </a:outerShdw>
              </a:effectLst>
              <a:ea typeface="宋体" pitchFamily="2" charset="-122"/>
            </a:endParaRPr>
          </a:p>
          <a:p>
            <a:pPr>
              <a:lnSpc>
                <a:spcPct val="80000"/>
              </a:lnSpc>
            </a:pPr>
            <a:endParaRPr lang="fr-FR" altLang="zh-CN" sz="1000" b="1" dirty="0" smtClean="0">
              <a:solidFill>
                <a:srgbClr val="E4600E"/>
              </a:solidFill>
              <a:effectLst>
                <a:outerShdw blurRad="38100" dist="38100" dir="2700000" algn="tl">
                  <a:srgbClr val="FFFFFF"/>
                </a:outerShdw>
              </a:effectLst>
              <a:ea typeface="宋体" pitchFamily="2" charset="-122"/>
            </a:endParaRPr>
          </a:p>
          <a:p>
            <a:pPr>
              <a:lnSpc>
                <a:spcPct val="80000"/>
              </a:lnSpc>
            </a:pPr>
            <a:endParaRPr lang="fr-FR" altLang="zh-CN" sz="1000" b="1" dirty="0" smtClean="0">
              <a:solidFill>
                <a:srgbClr val="E4600E"/>
              </a:solidFill>
              <a:effectLst>
                <a:outerShdw blurRad="38100" dist="38100" dir="2700000" algn="tl">
                  <a:srgbClr val="FFFFFF"/>
                </a:outerShdw>
              </a:effectLst>
              <a:ea typeface="宋体" pitchFamily="2" charset="-122"/>
            </a:endParaRPr>
          </a:p>
          <a:p>
            <a:pPr>
              <a:lnSpc>
                <a:spcPct val="80000"/>
              </a:lnSpc>
            </a:pPr>
            <a:endParaRPr lang="fr-FR" altLang="zh-CN" sz="1000" b="1" dirty="0" smtClean="0">
              <a:solidFill>
                <a:srgbClr val="E4600E"/>
              </a:solidFill>
              <a:effectLst>
                <a:outerShdw blurRad="38100" dist="38100" dir="2700000" algn="tl">
                  <a:srgbClr val="FFFFFF"/>
                </a:outerShdw>
              </a:effectLst>
              <a:ea typeface="宋体" pitchFamily="2" charset="-122"/>
            </a:endParaRPr>
          </a:p>
          <a:p>
            <a:pPr>
              <a:lnSpc>
                <a:spcPct val="80000"/>
              </a:lnSpc>
            </a:pPr>
            <a:endParaRPr lang="fr-FR" altLang="zh-CN" sz="1000" dirty="0" smtClean="0">
              <a:solidFill>
                <a:srgbClr val="E4600E"/>
              </a:solidFill>
              <a:effectLst/>
              <a:ea typeface="宋体" pitchFamily="2" charset="-122"/>
            </a:endParaRPr>
          </a:p>
          <a:p>
            <a:pPr>
              <a:lnSpc>
                <a:spcPct val="80000"/>
              </a:lnSpc>
            </a:pPr>
            <a:r>
              <a:rPr lang="fr-FR" altLang="zh-CN" sz="1000" dirty="0" smtClean="0">
                <a:ea typeface="宋体" pitchFamily="2" charset="-122"/>
              </a:rPr>
              <a:t/>
            </a:r>
            <a:br>
              <a:rPr lang="fr-FR" altLang="zh-CN" sz="1000" dirty="0" smtClean="0">
                <a:ea typeface="宋体" pitchFamily="2" charset="-122"/>
              </a:rPr>
            </a:br>
            <a:endParaRPr lang="fr-FR" altLang="zh-CN" sz="1000" dirty="0" smtClean="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1600" b="1" dirty="0">
              <a:ea typeface="宋体" pitchFamily="2" charset="-122"/>
            </a:endParaRPr>
          </a:p>
          <a:p>
            <a:r>
              <a:rPr lang="fr-FR" altLang="zh-CN" sz="1800" b="1" u="sng" dirty="0" smtClean="0">
                <a:solidFill>
                  <a:schemeClr val="accent1">
                    <a:lumMod val="40000"/>
                    <a:lumOff val="60000"/>
                  </a:schemeClr>
                </a:solidFill>
                <a:effectLst/>
                <a:ea typeface="宋体" pitchFamily="2" charset="-122"/>
              </a:rPr>
              <a:t>POLE TV-TG CENTRE</a:t>
            </a:r>
          </a:p>
          <a:p>
            <a:r>
              <a:rPr lang="fr-FR" altLang="zh-CN" sz="1800" b="1" u="sng" dirty="0" smtClean="0">
                <a:solidFill>
                  <a:schemeClr val="accent1">
                    <a:lumMod val="40000"/>
                    <a:lumOff val="60000"/>
                  </a:schemeClr>
                </a:solidFill>
                <a:ea typeface="宋体" pitchFamily="2" charset="-122"/>
              </a:rPr>
              <a:t>Centrale Cycle Combiné Ras Djinet</a:t>
            </a:r>
          </a:p>
          <a:p>
            <a:pPr>
              <a:lnSpc>
                <a:spcPct val="80000"/>
              </a:lnSpc>
            </a:pPr>
            <a:endParaRPr lang="fr-FR" altLang="zh-CN" sz="8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gn="l">
              <a:lnSpc>
                <a:spcPct val="80000"/>
              </a:lnSpc>
            </a:pPr>
            <a:endParaRPr lang="fr-FR" altLang="zh-CN" sz="300" b="1" dirty="0">
              <a:ea typeface="宋体" pitchFamily="2" charset="-122"/>
            </a:endParaRPr>
          </a:p>
          <a:p>
            <a:pPr algn="l">
              <a:lnSpc>
                <a:spcPct val="80000"/>
              </a:lnSpc>
            </a:pPr>
            <a:endParaRPr lang="fr-FR" altLang="zh-CN" sz="300" b="1" dirty="0">
              <a:ea typeface="宋体" pitchFamily="2" charset="-122"/>
            </a:endParaRPr>
          </a:p>
          <a:p>
            <a:pPr algn="l">
              <a:lnSpc>
                <a:spcPct val="80000"/>
              </a:lnSpc>
            </a:pPr>
            <a:endParaRPr lang="fr-FR" altLang="zh-CN" sz="300" b="1" dirty="0">
              <a:ea typeface="宋体" pitchFamily="2" charset="-122"/>
            </a:endParaRPr>
          </a:p>
          <a:p>
            <a:pPr algn="l">
              <a:lnSpc>
                <a:spcPct val="80000"/>
              </a:lnSpc>
            </a:pPr>
            <a:r>
              <a:rPr lang="fr-FR" altLang="zh-CN" sz="300" b="1" dirty="0">
                <a:ea typeface="宋体" pitchFamily="2" charset="-122"/>
              </a:rPr>
              <a:t>        </a:t>
            </a:r>
          </a:p>
          <a:p>
            <a:pPr algn="l">
              <a:lnSpc>
                <a:spcPct val="80000"/>
              </a:lnSpc>
            </a:pPr>
            <a:endParaRPr lang="fr-FR" altLang="zh-CN" sz="1600" b="1" dirty="0" smtClean="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a:ea typeface="宋体" pitchFamily="2" charset="-122"/>
            </a:endParaRPr>
          </a:p>
          <a:p>
            <a:pPr algn="l">
              <a:lnSpc>
                <a:spcPct val="80000"/>
              </a:lnSpc>
            </a:pPr>
            <a:r>
              <a:rPr lang="fr-FR" altLang="zh-CN" sz="1600" b="1" dirty="0" smtClean="0">
                <a:ea typeface="宋体" pitchFamily="2" charset="-122"/>
              </a:rPr>
              <a:t>    </a:t>
            </a:r>
            <a:r>
              <a:rPr lang="fr-FR" altLang="zh-CN" sz="1800" b="1" dirty="0" smtClean="0">
                <a:ea typeface="宋体" pitchFamily="2" charset="-122"/>
              </a:rPr>
              <a:t>Réalisé </a:t>
            </a:r>
            <a:r>
              <a:rPr lang="fr-FR" altLang="zh-CN" sz="1800" b="1" dirty="0">
                <a:ea typeface="宋体" pitchFamily="2" charset="-122"/>
              </a:rPr>
              <a:t>par :</a:t>
            </a:r>
            <a:r>
              <a:rPr lang="fr-FR" altLang="zh-CN" sz="1600" b="1" dirty="0">
                <a:ea typeface="宋体" pitchFamily="2" charset="-122"/>
              </a:rPr>
              <a:t>    </a:t>
            </a:r>
            <a:r>
              <a:rPr lang="fr-FR" altLang="zh-CN" sz="1600" b="1" dirty="0" smtClean="0">
                <a:ea typeface="宋体" pitchFamily="2" charset="-122"/>
              </a:rPr>
              <a:t>                                                                                                                                                                                               </a:t>
            </a:r>
          </a:p>
          <a:p>
            <a:pPr indent="177800" algn="l">
              <a:lnSpc>
                <a:spcPct val="80000"/>
              </a:lnSpc>
            </a:pPr>
            <a:r>
              <a:rPr lang="fr-FR" altLang="zh-CN" sz="1600" b="1" dirty="0" smtClean="0">
                <a:ea typeface="宋体" pitchFamily="2" charset="-122"/>
              </a:rPr>
              <a:t>  MAHLOUL Jugurta</a:t>
            </a:r>
          </a:p>
          <a:p>
            <a:pPr indent="177800" algn="l">
              <a:lnSpc>
                <a:spcPct val="80000"/>
              </a:lnSpc>
            </a:pPr>
            <a:r>
              <a:rPr lang="fr-FR" altLang="zh-CN" sz="1600" b="1" dirty="0" smtClean="0">
                <a:ea typeface="宋体" pitchFamily="2" charset="-122"/>
              </a:rPr>
              <a:t>  KAROUF Salim                                                                                                                            </a:t>
            </a:r>
            <a:r>
              <a:rPr lang="fr-FR" altLang="zh-CN" sz="1600" dirty="0" smtClean="0">
                <a:ea typeface="宋体" pitchFamily="2" charset="-122"/>
              </a:rPr>
              <a:t>                                                                                         </a:t>
            </a:r>
            <a:endParaRPr lang="fr-CA" sz="1600" dirty="0" smtClean="0"/>
          </a:p>
          <a:p>
            <a:pPr indent="177800" algn="l">
              <a:lnSpc>
                <a:spcPct val="80000"/>
              </a:lnSpc>
            </a:pPr>
            <a:endParaRPr lang="fr-FR" altLang="zh-CN" sz="900" dirty="0" smtClean="0">
              <a:ea typeface="宋体" pitchFamily="2" charset="-122"/>
            </a:endParaRPr>
          </a:p>
          <a:p>
            <a:pPr>
              <a:lnSpc>
                <a:spcPct val="80000"/>
              </a:lnSpc>
            </a:pPr>
            <a:r>
              <a:rPr lang="fr-FR" altLang="zh-CN" sz="1800" b="1" i="1" dirty="0" smtClean="0">
                <a:ea typeface="宋体" pitchFamily="2" charset="-122"/>
              </a:rPr>
              <a:t>2021/2022</a:t>
            </a:r>
          </a:p>
        </p:txBody>
      </p:sp>
      <p:sp>
        <p:nvSpPr>
          <p:cNvPr id="2056" name="AutoShape 8"/>
          <p:cNvSpPr>
            <a:spLocks noChangeArrowheads="1"/>
          </p:cNvSpPr>
          <p:nvPr/>
        </p:nvSpPr>
        <p:spPr bwMode="auto">
          <a:xfrm>
            <a:off x="1571604" y="3212976"/>
            <a:ext cx="6000792" cy="2001974"/>
          </a:xfrm>
          <a:prstGeom prst="roundRect">
            <a:avLst>
              <a:gd name="adj" fmla="val 16667"/>
            </a:avLst>
          </a:prstGeom>
          <a:gradFill flip="none" rotWithShape="1">
            <a:gsLst>
              <a:gs pos="0">
                <a:srgbClr val="E4600E">
                  <a:gamma/>
                  <a:shade val="46275"/>
                  <a:invGamma/>
                </a:srgbClr>
              </a:gs>
              <a:gs pos="100000">
                <a:srgbClr val="E4600E"/>
              </a:gs>
            </a:gsLst>
            <a:lin ang="18900000" scaled="1"/>
            <a:tileRect/>
          </a:gradFill>
          <a:ln w="57150" cmpd="thickThin">
            <a:solidFill>
              <a:srgbClr val="000000"/>
            </a:solidFill>
            <a:round/>
            <a:headEnd/>
            <a:tailEnd/>
          </a:ln>
        </p:spPr>
        <p:txBody>
          <a:bodyPr/>
          <a:lstStyle/>
          <a:p>
            <a:pPr algn="ctr"/>
            <a:r>
              <a:rPr lang="fr-FR" sz="2000" dirty="0" smtClean="0"/>
              <a:t>Automatisation et supervision d’un système de commande de vitesse d’une turbine à gaz avec la réalisation d’un prototype d’une surveillance intelligente à l’aide des techniques de Machine Learning et </a:t>
            </a:r>
            <a:r>
              <a:rPr lang="fr-FR" sz="2000" dirty="0" err="1" smtClean="0"/>
              <a:t>TinyML</a:t>
            </a:r>
            <a:r>
              <a:rPr lang="fr-FR" sz="2000" dirty="0" smtClean="0"/>
              <a:t> à base d’une carte Arduino.</a:t>
            </a:r>
            <a:endParaRPr lang="fr-FR" sz="2000" b="1" dirty="0" smtClean="0"/>
          </a:p>
        </p:txBody>
      </p:sp>
      <p:pic>
        <p:nvPicPr>
          <p:cNvPr id="140290" name="Image 1"/>
          <p:cNvPicPr>
            <a:picLocks noChangeAspect="1" noChangeArrowheads="1"/>
          </p:cNvPicPr>
          <p:nvPr/>
        </p:nvPicPr>
        <p:blipFill>
          <a:blip r:embed="rId3"/>
          <a:srcRect/>
          <a:stretch>
            <a:fillRect/>
          </a:stretch>
        </p:blipFill>
        <p:spPr bwMode="auto">
          <a:xfrm>
            <a:off x="1500166" y="357166"/>
            <a:ext cx="809625" cy="733425"/>
          </a:xfrm>
          <a:prstGeom prst="rect">
            <a:avLst/>
          </a:prstGeom>
          <a:noFill/>
        </p:spPr>
      </p:pic>
      <p:pic>
        <p:nvPicPr>
          <p:cNvPr id="140289" name="Image 2"/>
          <p:cNvPicPr>
            <a:picLocks noChangeAspect="1" noChangeArrowheads="1"/>
          </p:cNvPicPr>
          <p:nvPr/>
        </p:nvPicPr>
        <p:blipFill>
          <a:blip r:embed="rId4"/>
          <a:srcRect/>
          <a:stretch>
            <a:fillRect/>
          </a:stretch>
        </p:blipFill>
        <p:spPr bwMode="auto">
          <a:xfrm>
            <a:off x="2428860" y="428604"/>
            <a:ext cx="4781550" cy="561975"/>
          </a:xfrm>
          <a:prstGeom prst="rect">
            <a:avLst/>
          </a:prstGeom>
          <a:noFill/>
        </p:spPr>
      </p:pic>
      <p:sp>
        <p:nvSpPr>
          <p:cNvPr id="140291" name="Rectangle 3"/>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1" name="ZoneTexte 10"/>
          <p:cNvSpPr txBox="1"/>
          <p:nvPr/>
        </p:nvSpPr>
        <p:spPr>
          <a:xfrm>
            <a:off x="4000496" y="2643182"/>
            <a:ext cx="1000132" cy="461665"/>
          </a:xfrm>
          <a:prstGeom prst="rect">
            <a:avLst/>
          </a:prstGeom>
          <a:noFill/>
        </p:spPr>
        <p:txBody>
          <a:bodyPr wrap="square" rtlCol="0">
            <a:spAutoFit/>
          </a:bodyPr>
          <a:lstStyle/>
          <a:p>
            <a:r>
              <a:rPr lang="fr-FR" sz="2400" b="1" dirty="0" smtClean="0">
                <a:solidFill>
                  <a:srgbClr val="FF6600"/>
                </a:solidFill>
              </a:rPr>
              <a:t>Objet</a:t>
            </a: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2056"/>
                                        </p:tgtEl>
                                        <p:attrNameLst>
                                          <p:attrName>style.visibility</p:attrName>
                                        </p:attrNameLst>
                                      </p:cBhvr>
                                      <p:to>
                                        <p:strVal val="visible"/>
                                      </p:to>
                                    </p:set>
                                    <p:anim calcmode="lin" valueType="num">
                                      <p:cBhvr>
                                        <p:cTn id="7" dur="1000" fill="hold"/>
                                        <p:tgtEl>
                                          <p:spTgt spid="2056"/>
                                        </p:tgtEl>
                                        <p:attrNameLst>
                                          <p:attrName>ppt_w</p:attrName>
                                        </p:attrNameLst>
                                      </p:cBhvr>
                                      <p:tavLst>
                                        <p:tav tm="0">
                                          <p:val>
                                            <p:fltVal val="0"/>
                                          </p:val>
                                        </p:tav>
                                        <p:tav tm="100000">
                                          <p:val>
                                            <p:strVal val="#ppt_w"/>
                                          </p:val>
                                        </p:tav>
                                      </p:tavLst>
                                    </p:anim>
                                    <p:anim calcmode="lin" valueType="num">
                                      <p:cBhvr>
                                        <p:cTn id="8" dur="1000" fill="hold"/>
                                        <p:tgtEl>
                                          <p:spTgt spid="2056"/>
                                        </p:tgtEl>
                                        <p:attrNameLst>
                                          <p:attrName>ppt_h</p:attrName>
                                        </p:attrNameLst>
                                      </p:cBhvr>
                                      <p:tavLst>
                                        <p:tav tm="0">
                                          <p:val>
                                            <p:fltVal val="0"/>
                                          </p:val>
                                        </p:tav>
                                        <p:tav tm="100000">
                                          <p:val>
                                            <p:strVal val="#ppt_h"/>
                                          </p:val>
                                        </p:tav>
                                      </p:tavLst>
                                    </p:anim>
                                    <p:animEffect transition="in" filter="fade">
                                      <p:cBhvr>
                                        <p:cTn id="9" dur="10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Invité\Downloads\1.PNG"/>
          <p:cNvPicPr>
            <a:picLocks noChangeAspect="1" noChangeArrowheads="1"/>
          </p:cNvPicPr>
          <p:nvPr/>
        </p:nvPicPr>
        <p:blipFill>
          <a:blip r:embed="rId2"/>
          <a:srcRect/>
          <a:stretch>
            <a:fillRect/>
          </a:stretch>
        </p:blipFill>
        <p:spPr bwMode="auto">
          <a:xfrm>
            <a:off x="256303" y="357166"/>
            <a:ext cx="8673415" cy="6143668"/>
          </a:xfrm>
          <a:prstGeom prst="rect">
            <a:avLst/>
          </a:prstGeom>
          <a:noFill/>
        </p:spPr>
      </p:pic>
      <p:sp>
        <p:nvSpPr>
          <p:cNvPr id="5" name="Rectangle avec flèche vers la gauche 4"/>
          <p:cNvSpPr/>
          <p:nvPr/>
        </p:nvSpPr>
        <p:spPr>
          <a:xfrm>
            <a:off x="6786578" y="928670"/>
            <a:ext cx="2071702" cy="785818"/>
          </a:xfrm>
          <a:prstGeom prst="leftArrowCallout">
            <a:avLst>
              <a:gd name="adj1" fmla="val 25000"/>
              <a:gd name="adj2" fmla="val 25000"/>
              <a:gd name="adj3" fmla="val 25000"/>
              <a:gd name="adj4" fmla="val 8721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Sous-titre 2"/>
          <p:cNvSpPr txBox="1">
            <a:spLocks/>
          </p:cNvSpPr>
          <p:nvPr/>
        </p:nvSpPr>
        <p:spPr bwMode="auto">
          <a:xfrm>
            <a:off x="6500826" y="1000108"/>
            <a:ext cx="2786082" cy="7143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marL="342900" marR="0" lvl="0" indent="-342900" algn="ctr" defTabSz="914400" rtl="0" eaLnBrk="1" fontAlgn="base" latinLnBrk="0" hangingPunct="1">
              <a:lnSpc>
                <a:spcPct val="100000"/>
              </a:lnSpc>
              <a:spcBef>
                <a:spcPct val="20000"/>
              </a:spcBef>
              <a:spcAft>
                <a:spcPct val="0"/>
              </a:spcAft>
              <a:buClr>
                <a:schemeClr val="hlink"/>
              </a:buClr>
              <a:buSzPct val="75000"/>
              <a:tabLst/>
              <a:defRPr/>
            </a:pPr>
            <a:r>
              <a:rPr lang="fr-FR" sz="1400" b="1" kern="0" dirty="0" smtClean="0">
                <a:effectLst>
                  <a:outerShdw blurRad="38100" dist="38100" dir="2700000" algn="tl">
                    <a:srgbClr val="010199"/>
                  </a:outerShdw>
                </a:effectLst>
                <a:latin typeface="+mn-lt"/>
              </a:rPr>
              <a:t>   </a:t>
            </a:r>
            <a:r>
              <a:rPr kumimoji="0" lang="fr-FR" sz="1400" b="1" i="0" u="none" strike="noStrike" kern="0" cap="none" spc="0" normalizeH="0" baseline="0" noProof="0" dirty="0" smtClean="0">
                <a:ln>
                  <a:noFill/>
                </a:ln>
                <a:uLnTx/>
                <a:uFillTx/>
                <a:latin typeface="+mn-lt"/>
                <a:ea typeface="+mn-ea"/>
                <a:cs typeface="+mn-cs"/>
              </a:rPr>
              <a:t>On </a:t>
            </a:r>
            <a:r>
              <a:rPr lang="fr-FR" sz="1400" b="1" kern="0" dirty="0" smtClean="0">
                <a:latin typeface="+mn-lt"/>
              </a:rPr>
              <a:t>utilise</a:t>
            </a:r>
            <a:r>
              <a:rPr kumimoji="0" lang="fr-FR" sz="1400" b="1" i="0" u="none" strike="noStrike" kern="0" cap="none" spc="0" normalizeH="0" baseline="0" noProof="0" dirty="0" smtClean="0">
                <a:ln>
                  <a:noFill/>
                </a:ln>
                <a:uLnTx/>
                <a:uFillTx/>
                <a:latin typeface="+mn-lt"/>
                <a:ea typeface="+mn-ea"/>
                <a:cs typeface="+mn-cs"/>
              </a:rPr>
              <a:t> la fonction d’apprentissage </a:t>
            </a:r>
            <a:endParaRPr kumimoji="0" lang="fr-FR" sz="1400" b="1" i="0" u="none" strike="noStrike" kern="0" cap="none" spc="0" normalizeH="0" baseline="0" noProof="0" dirty="0">
              <a:ln>
                <a:noFill/>
              </a:ln>
              <a:uLnTx/>
              <a:uFillTx/>
              <a:latin typeface="+mn-lt"/>
              <a:ea typeface="+mn-ea"/>
              <a:cs typeface="+mn-cs"/>
            </a:endParaRPr>
          </a:p>
        </p:txBody>
      </p:sp>
      <p:sp>
        <p:nvSpPr>
          <p:cNvPr id="8" name="Rectangle avec flèche vers la gauche 7"/>
          <p:cNvSpPr/>
          <p:nvPr/>
        </p:nvSpPr>
        <p:spPr>
          <a:xfrm>
            <a:off x="3071802" y="1643050"/>
            <a:ext cx="2428860" cy="642942"/>
          </a:xfrm>
          <a:prstGeom prst="leftArrowCallout">
            <a:avLst>
              <a:gd name="adj1" fmla="val 25000"/>
              <a:gd name="adj2" fmla="val 25000"/>
              <a:gd name="adj3" fmla="val 25000"/>
              <a:gd name="adj4" fmla="val 8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Sous-titre 2"/>
          <p:cNvSpPr txBox="1">
            <a:spLocks/>
          </p:cNvSpPr>
          <p:nvPr/>
        </p:nvSpPr>
        <p:spPr>
          <a:xfrm>
            <a:off x="3286116" y="1643050"/>
            <a:ext cx="2286016" cy="714380"/>
          </a:xfrm>
          <a:prstGeom prst="rect">
            <a:avLst/>
          </a:prstGeom>
        </p:spPr>
        <p:txBody>
          <a:bodyPr vert="horz" lIns="91440" tIns="45720" rIns="91440" bIns="45720" rtlCol="0">
            <a:normAutofit fontScale="92500"/>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fr-FR" sz="1400" b="1" dirty="0" smtClean="0">
                <a:latin typeface="+mn-lt"/>
              </a:rPr>
              <a:t>D</a:t>
            </a:r>
            <a:r>
              <a:rPr kumimoji="0" lang="fr-FR" sz="1400" b="1" i="0" u="none" strike="noStrike" kern="1200" cap="none" spc="0" normalizeH="0" baseline="0" noProof="0" dirty="0" smtClean="0">
                <a:ln>
                  <a:noFill/>
                </a:ln>
                <a:effectLst/>
                <a:uLnTx/>
                <a:uFillTx/>
                <a:latin typeface="+mn-lt"/>
                <a:ea typeface="+mn-ea"/>
                <a:cs typeface="+mn-cs"/>
              </a:rPr>
              <a:t>eux variables réservées</a:t>
            </a:r>
            <a:r>
              <a:rPr kumimoji="0" lang="fr-FR" sz="1400" b="1" i="0" u="none" strike="noStrike" kern="1200" cap="none" spc="0" normalizeH="0" noProof="0" dirty="0" smtClean="0">
                <a:ln>
                  <a:noFill/>
                </a:ln>
                <a:effectLst/>
                <a:uLnTx/>
                <a:uFillTx/>
                <a:latin typeface="+mn-lt"/>
                <a:ea typeface="+mn-ea"/>
                <a:cs typeface="+mn-cs"/>
              </a:rPr>
              <a:t> </a:t>
            </a:r>
            <a:r>
              <a:rPr lang="fr-FR" sz="1400" b="1" dirty="0" smtClean="0">
                <a:latin typeface="+mn-lt"/>
              </a:rPr>
              <a:t>pour</a:t>
            </a:r>
            <a:r>
              <a:rPr kumimoji="0" lang="fr-FR" sz="1400" b="1" i="0" u="none" strike="noStrike" kern="1200" cap="none" spc="0" normalizeH="0" baseline="0" noProof="0" dirty="0" smtClean="0">
                <a:ln>
                  <a:noFill/>
                </a:ln>
                <a:effectLst/>
                <a:uLnTx/>
                <a:uFillTx/>
                <a:latin typeface="+mn-lt"/>
                <a:ea typeface="+mn-ea"/>
                <a:cs typeface="+mn-cs"/>
              </a:rPr>
              <a:t>  la vitesse et la  température </a:t>
            </a:r>
          </a:p>
        </p:txBody>
      </p:sp>
      <p:sp>
        <p:nvSpPr>
          <p:cNvPr id="10" name="Légende sans bordure 3 9"/>
          <p:cNvSpPr/>
          <p:nvPr/>
        </p:nvSpPr>
        <p:spPr>
          <a:xfrm>
            <a:off x="5715008" y="3071810"/>
            <a:ext cx="2071702" cy="2571768"/>
          </a:xfrm>
          <a:prstGeom prst="callout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Déclaration des constantes utilisées dans le programme</a:t>
            </a:r>
            <a:endParaRPr lang="fr-FR" dirty="0"/>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Invité\Downloads\2.PNG"/>
          <p:cNvPicPr>
            <a:picLocks noChangeAspect="1" noChangeArrowheads="1"/>
          </p:cNvPicPr>
          <p:nvPr/>
        </p:nvPicPr>
        <p:blipFill>
          <a:blip r:embed="rId2"/>
          <a:srcRect/>
          <a:stretch>
            <a:fillRect/>
          </a:stretch>
        </p:blipFill>
        <p:spPr bwMode="auto">
          <a:xfrm>
            <a:off x="214282" y="285728"/>
            <a:ext cx="8677465" cy="6357982"/>
          </a:xfrm>
          <a:prstGeom prst="rect">
            <a:avLst/>
          </a:prstGeom>
          <a:noFill/>
        </p:spPr>
      </p:pic>
      <p:sp>
        <p:nvSpPr>
          <p:cNvPr id="5" name="Rectangle avec flèche vers la gauche 4"/>
          <p:cNvSpPr/>
          <p:nvPr/>
        </p:nvSpPr>
        <p:spPr>
          <a:xfrm>
            <a:off x="5000628" y="500042"/>
            <a:ext cx="3143272" cy="571504"/>
          </a:xfrm>
          <a:prstGeom prst="leftArrowCallout">
            <a:avLst>
              <a:gd name="adj1" fmla="val 25000"/>
              <a:gd name="adj2" fmla="val 25000"/>
              <a:gd name="adj3" fmla="val 25000"/>
              <a:gd name="adj4" fmla="val 8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Sous-titre 2"/>
          <p:cNvSpPr txBox="1">
            <a:spLocks/>
          </p:cNvSpPr>
          <p:nvPr/>
        </p:nvSpPr>
        <p:spPr>
          <a:xfrm>
            <a:off x="5143504" y="500042"/>
            <a:ext cx="2928958" cy="642942"/>
          </a:xfrm>
          <a:prstGeom prst="rect">
            <a:avLst/>
          </a:prstGeom>
        </p:spPr>
        <p:txBody>
          <a:bodyPr vert="horz" lIns="91440" tIns="45720" rIns="91440" bIns="45720" rtlCol="0">
            <a:normAutofit fontScale="85000" lnSpcReduction="20000"/>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1800" b="0" i="0" u="none" strike="noStrike" kern="1200" cap="none" spc="0" normalizeH="0" baseline="0" noProof="0" dirty="0" smtClean="0">
                <a:ln>
                  <a:noFill/>
                </a:ln>
                <a:solidFill>
                  <a:schemeClr val="tx1"/>
                </a:solidFill>
                <a:effectLst/>
                <a:uLnTx/>
                <a:uFillTx/>
                <a:latin typeface="+mn-lt"/>
                <a:ea typeface="+mn-ea"/>
                <a:cs typeface="+mn-cs"/>
              </a:rPr>
              <a:t>         </a:t>
            </a:r>
            <a:r>
              <a:rPr kumimoji="0" lang="fr-FR" sz="1800" b="0" i="0" u="none" strike="noStrike" kern="1200" cap="none" spc="0" normalizeH="0" baseline="0" noProof="0" dirty="0" smtClean="0">
                <a:ln>
                  <a:noFill/>
                </a:ln>
                <a:effectLst/>
                <a:uLnTx/>
                <a:uFillTx/>
                <a:latin typeface="+mn-lt"/>
                <a:ea typeface="+mn-ea"/>
                <a:cs typeface="+mn-cs"/>
              </a:rPr>
              <a:t>On</a:t>
            </a:r>
            <a:r>
              <a:rPr kumimoji="0" lang="fr-FR" sz="1800" b="0" i="0" u="none" strike="noStrike" kern="1200" cap="none" spc="0" normalizeH="0" noProof="0" dirty="0" smtClean="0">
                <a:ln>
                  <a:noFill/>
                </a:ln>
                <a:effectLst/>
                <a:uLnTx/>
                <a:uFillTx/>
                <a:latin typeface="+mn-lt"/>
                <a:ea typeface="+mn-ea"/>
                <a:cs typeface="+mn-cs"/>
              </a:rPr>
              <a:t> configure le Pin 3 en sortie pour Controller le ventilateur</a:t>
            </a:r>
            <a:endParaRPr kumimoji="0" lang="fr-FR" sz="1800" b="0" i="0" u="none" strike="noStrike" kern="1200" cap="none" spc="0" normalizeH="0" baseline="0" noProof="0" dirty="0" smtClean="0">
              <a:ln>
                <a:noFill/>
              </a:ln>
              <a:effectLst/>
              <a:uLnTx/>
              <a:uFillTx/>
              <a:latin typeface="+mn-lt"/>
              <a:ea typeface="+mn-ea"/>
              <a:cs typeface="+mn-cs"/>
            </a:endParaRPr>
          </a:p>
        </p:txBody>
      </p:sp>
      <p:sp>
        <p:nvSpPr>
          <p:cNvPr id="7" name="Rectangle avec flèche vers la gauche 6"/>
          <p:cNvSpPr/>
          <p:nvPr/>
        </p:nvSpPr>
        <p:spPr>
          <a:xfrm>
            <a:off x="4214810" y="1214422"/>
            <a:ext cx="3429024" cy="500066"/>
          </a:xfrm>
          <a:prstGeom prst="leftArrowCallout">
            <a:avLst>
              <a:gd name="adj1" fmla="val 25000"/>
              <a:gd name="adj2" fmla="val 25000"/>
              <a:gd name="adj3" fmla="val 25000"/>
              <a:gd name="adj4" fmla="val 781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Sous-titre 2"/>
          <p:cNvSpPr txBox="1">
            <a:spLocks/>
          </p:cNvSpPr>
          <p:nvPr/>
        </p:nvSpPr>
        <p:spPr>
          <a:xfrm>
            <a:off x="4714876" y="1214422"/>
            <a:ext cx="2928958" cy="571504"/>
          </a:xfrm>
          <a:prstGeom prst="rect">
            <a:avLst/>
          </a:prstGeom>
        </p:spPr>
        <p:txBody>
          <a:bodyPr vert="horz" lIns="91440" tIns="45720" rIns="91440" bIns="45720" rtlCol="0">
            <a:normAutofit fontScale="70000" lnSpcReduction="20000"/>
          </a:bodyPr>
          <a:lstStyle/>
          <a:p>
            <a:pPr marL="342900" marR="0" lvl="0" indent="-342900" algn="ctr" defTabSz="914400" rtl="0" eaLnBrk="1" fontAlgn="auto" latinLnBrk="0" hangingPunct="1">
              <a:lnSpc>
                <a:spcPct val="100000"/>
              </a:lnSpc>
              <a:spcBef>
                <a:spcPct val="20000"/>
              </a:spcBef>
              <a:spcAft>
                <a:spcPts val="0"/>
              </a:spcAft>
              <a:buClrTx/>
              <a:buSzTx/>
              <a:tabLst/>
              <a:defRPr/>
            </a:pPr>
            <a:r>
              <a:rPr kumimoji="0" lang="fr-FR" sz="1800" b="0" i="0" u="none" strike="noStrike" kern="1200" cap="none" spc="0" normalizeH="0" baseline="0" noProof="0" dirty="0" smtClean="0">
                <a:ln>
                  <a:noFill/>
                </a:ln>
                <a:solidFill>
                  <a:schemeClr val="bg1"/>
                </a:solidFill>
                <a:effectLst/>
                <a:uLnTx/>
                <a:uFillTx/>
                <a:latin typeface="+mn-lt"/>
                <a:ea typeface="+mn-ea"/>
                <a:cs typeface="+mn-cs"/>
              </a:rPr>
              <a:t>          </a:t>
            </a:r>
            <a:r>
              <a:rPr kumimoji="0" lang="fr-FR" sz="1800" b="0" i="0" u="none" strike="noStrike" kern="1200" cap="none" spc="0" normalizeH="0" baseline="0" noProof="0" dirty="0" smtClean="0">
                <a:ln>
                  <a:noFill/>
                </a:ln>
                <a:effectLst/>
                <a:uLnTx/>
                <a:uFillTx/>
                <a:latin typeface="+mn-lt"/>
                <a:ea typeface="+mn-ea"/>
                <a:cs typeface="+mn-cs"/>
              </a:rPr>
              <a:t>Fixe le nombre de caractères à afficher par seconde  sur le serial</a:t>
            </a:r>
          </a:p>
        </p:txBody>
      </p:sp>
      <p:sp>
        <p:nvSpPr>
          <p:cNvPr id="9" name="Rectangle à coins arrondis 8"/>
          <p:cNvSpPr/>
          <p:nvPr/>
        </p:nvSpPr>
        <p:spPr>
          <a:xfrm>
            <a:off x="4929190" y="2000240"/>
            <a:ext cx="3214710" cy="7858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On a utilisé cette interruption pour avantager la lecture de la valeur de vitesse </a:t>
            </a:r>
            <a:endParaRPr lang="fr-FR" sz="1600" dirty="0"/>
          </a:p>
        </p:txBody>
      </p:sp>
      <p:sp>
        <p:nvSpPr>
          <p:cNvPr id="10" name="Forme en L 9"/>
          <p:cNvSpPr/>
          <p:nvPr/>
        </p:nvSpPr>
        <p:spPr>
          <a:xfrm>
            <a:off x="4214810" y="2214554"/>
            <a:ext cx="714380" cy="428628"/>
          </a:xfrm>
          <a:prstGeom prst="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Flèche vers le haut 10"/>
          <p:cNvSpPr/>
          <p:nvPr/>
        </p:nvSpPr>
        <p:spPr>
          <a:xfrm>
            <a:off x="4071934" y="1928802"/>
            <a:ext cx="571504" cy="5000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avec flèche vers la gauche 11"/>
          <p:cNvSpPr/>
          <p:nvPr/>
        </p:nvSpPr>
        <p:spPr>
          <a:xfrm>
            <a:off x="3071802" y="2928934"/>
            <a:ext cx="3143272" cy="500066"/>
          </a:xfrm>
          <a:prstGeom prst="leftArrowCallout">
            <a:avLst>
              <a:gd name="adj1" fmla="val 25000"/>
              <a:gd name="adj2" fmla="val 25000"/>
              <a:gd name="adj3" fmla="val 25000"/>
              <a:gd name="adj4" fmla="val 852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solidFill>
                  <a:schemeClr val="tx1"/>
                </a:solidFill>
              </a:rPr>
              <a:t>On utilise cette fonction pour lire les entrées </a:t>
            </a:r>
            <a:endParaRPr lang="fr-FR" sz="1600" dirty="0">
              <a:solidFill>
                <a:schemeClr val="tx1"/>
              </a:solidFill>
            </a:endParaRPr>
          </a:p>
        </p:txBody>
      </p:sp>
      <p:sp>
        <p:nvSpPr>
          <p:cNvPr id="13" name="Flèche gauche 12"/>
          <p:cNvSpPr/>
          <p:nvPr/>
        </p:nvSpPr>
        <p:spPr>
          <a:xfrm>
            <a:off x="4857752" y="4000504"/>
            <a:ext cx="714380" cy="357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gauche 13"/>
          <p:cNvSpPr/>
          <p:nvPr/>
        </p:nvSpPr>
        <p:spPr>
          <a:xfrm>
            <a:off x="4857752" y="4357694"/>
            <a:ext cx="714380" cy="3571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à coins arrondis 14"/>
          <p:cNvSpPr/>
          <p:nvPr/>
        </p:nvSpPr>
        <p:spPr>
          <a:xfrm>
            <a:off x="5572132" y="3786190"/>
            <a:ext cx="1928826" cy="1143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t>Affichage de la valeur de prédiction sur le sérial</a:t>
            </a:r>
            <a:endParaRPr lang="fr-FR" dirty="0"/>
          </a:p>
        </p:txBody>
      </p:sp>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Invité\Downloads\3.PNG"/>
          <p:cNvPicPr>
            <a:picLocks noChangeAspect="1" noChangeArrowheads="1"/>
          </p:cNvPicPr>
          <p:nvPr/>
        </p:nvPicPr>
        <p:blipFill>
          <a:blip r:embed="rId2"/>
          <a:srcRect/>
          <a:stretch>
            <a:fillRect/>
          </a:stretch>
        </p:blipFill>
        <p:spPr bwMode="auto">
          <a:xfrm>
            <a:off x="357158" y="142852"/>
            <a:ext cx="8501122" cy="6500858"/>
          </a:xfrm>
          <a:prstGeom prst="rect">
            <a:avLst/>
          </a:prstGeom>
          <a:noFill/>
        </p:spPr>
      </p:pic>
      <p:sp>
        <p:nvSpPr>
          <p:cNvPr id="5" name="Rectangle avec flèche vers la gauche 4"/>
          <p:cNvSpPr/>
          <p:nvPr/>
        </p:nvSpPr>
        <p:spPr>
          <a:xfrm>
            <a:off x="5072066" y="285728"/>
            <a:ext cx="2714644" cy="428628"/>
          </a:xfrm>
          <a:prstGeom prst="leftArrowCallout">
            <a:avLst>
              <a:gd name="adj1" fmla="val 25000"/>
              <a:gd name="adj2" fmla="val 25000"/>
              <a:gd name="adj3" fmla="val 25000"/>
              <a:gd name="adj4" fmla="val 85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récupérer la valeur du capteur de température</a:t>
            </a:r>
            <a:endParaRPr lang="fr-FR" sz="1600" dirty="0"/>
          </a:p>
        </p:txBody>
      </p:sp>
      <p:sp>
        <p:nvSpPr>
          <p:cNvPr id="6" name="Rectangle avec flèche vers la gauche 5"/>
          <p:cNvSpPr/>
          <p:nvPr/>
        </p:nvSpPr>
        <p:spPr>
          <a:xfrm>
            <a:off x="4857752" y="785794"/>
            <a:ext cx="2714644" cy="428628"/>
          </a:xfrm>
          <a:prstGeom prst="leftArrowCallout">
            <a:avLst>
              <a:gd name="adj1" fmla="val 25000"/>
              <a:gd name="adj2" fmla="val 25000"/>
              <a:gd name="adj3" fmla="val 25000"/>
              <a:gd name="adj4" fmla="val 85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convertir la valeur du capteur en Celsius</a:t>
            </a:r>
            <a:endParaRPr lang="fr-FR" sz="1600" dirty="0"/>
          </a:p>
        </p:txBody>
      </p:sp>
      <p:sp>
        <p:nvSpPr>
          <p:cNvPr id="7" name="Rectangle avec flèche vers la gauche 6"/>
          <p:cNvSpPr/>
          <p:nvPr/>
        </p:nvSpPr>
        <p:spPr>
          <a:xfrm>
            <a:off x="7215206" y="1142984"/>
            <a:ext cx="2357454" cy="642942"/>
          </a:xfrm>
          <a:prstGeom prst="leftArrowCallout">
            <a:avLst>
              <a:gd name="adj1" fmla="val 25000"/>
              <a:gd name="adj2" fmla="val 25000"/>
              <a:gd name="adj3" fmla="val 25000"/>
              <a:gd name="adj4" fmla="val 90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Convertir la valeur de température du Celsius en Fahrenheit</a:t>
            </a:r>
            <a:endParaRPr lang="fr-FR" sz="1400" dirty="0"/>
          </a:p>
        </p:txBody>
      </p:sp>
      <p:sp>
        <p:nvSpPr>
          <p:cNvPr id="8" name="Rectangle avec flèche vers la gauche 7"/>
          <p:cNvSpPr/>
          <p:nvPr/>
        </p:nvSpPr>
        <p:spPr>
          <a:xfrm>
            <a:off x="3143240" y="3429000"/>
            <a:ext cx="3786214" cy="357190"/>
          </a:xfrm>
          <a:prstGeom prst="leftArrowCallout">
            <a:avLst>
              <a:gd name="adj1" fmla="val 25000"/>
              <a:gd name="adj2" fmla="val 25000"/>
              <a:gd name="adj3" fmla="val 25000"/>
              <a:gd name="adj4" fmla="val 85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récupérer la valeur de vitesse en RPM</a:t>
            </a:r>
            <a:endParaRPr lang="fr-FR" sz="1400" dirty="0"/>
          </a:p>
        </p:txBody>
      </p:sp>
      <p:sp>
        <p:nvSpPr>
          <p:cNvPr id="9" name="Rectangle avec flèche vers la gauche 8"/>
          <p:cNvSpPr/>
          <p:nvPr/>
        </p:nvSpPr>
        <p:spPr>
          <a:xfrm>
            <a:off x="4786314" y="3786190"/>
            <a:ext cx="3286148" cy="285752"/>
          </a:xfrm>
          <a:prstGeom prst="leftArrowCallout">
            <a:avLst>
              <a:gd name="adj1" fmla="val 25000"/>
              <a:gd name="adj2" fmla="val 25000"/>
              <a:gd name="adj3" fmla="val 25000"/>
              <a:gd name="adj4" fmla="val 85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Convertir la vitesse en %</a:t>
            </a:r>
            <a:endParaRPr lang="fr-FR" sz="1600" dirty="0"/>
          </a:p>
        </p:txBody>
      </p:sp>
      <p:sp>
        <p:nvSpPr>
          <p:cNvPr id="10" name="Rectangle à coins arrondis 9"/>
          <p:cNvSpPr/>
          <p:nvPr/>
        </p:nvSpPr>
        <p:spPr>
          <a:xfrm>
            <a:off x="5786446" y="4286256"/>
            <a:ext cx="2214578"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Afficher la température sur le serial</a:t>
            </a:r>
            <a:endParaRPr lang="fr-FR" sz="1600" dirty="0"/>
          </a:p>
        </p:txBody>
      </p:sp>
      <p:sp>
        <p:nvSpPr>
          <p:cNvPr id="11" name="Flèche gauche 10"/>
          <p:cNvSpPr/>
          <p:nvPr/>
        </p:nvSpPr>
        <p:spPr>
          <a:xfrm>
            <a:off x="5357818" y="4429132"/>
            <a:ext cx="42862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à coins arrondis 11"/>
          <p:cNvSpPr/>
          <p:nvPr/>
        </p:nvSpPr>
        <p:spPr>
          <a:xfrm>
            <a:off x="4714876" y="5000636"/>
            <a:ext cx="2214578" cy="642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smtClean="0"/>
              <a:t>Afficher  la vitesse sur le serial</a:t>
            </a:r>
            <a:endParaRPr lang="fr-FR" sz="1600" dirty="0"/>
          </a:p>
        </p:txBody>
      </p:sp>
      <p:sp>
        <p:nvSpPr>
          <p:cNvPr id="13" name="Flèche gauche 12"/>
          <p:cNvSpPr/>
          <p:nvPr/>
        </p:nvSpPr>
        <p:spPr>
          <a:xfrm>
            <a:off x="4286248" y="5143512"/>
            <a:ext cx="428628" cy="428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Flèche gauche 13"/>
          <p:cNvSpPr/>
          <p:nvPr/>
        </p:nvSpPr>
        <p:spPr>
          <a:xfrm>
            <a:off x="5072066" y="5715016"/>
            <a:ext cx="714380"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gauche 14"/>
          <p:cNvSpPr/>
          <p:nvPr/>
        </p:nvSpPr>
        <p:spPr>
          <a:xfrm>
            <a:off x="5072066" y="6072206"/>
            <a:ext cx="714380" cy="28575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à coins arrondis 15"/>
          <p:cNvSpPr/>
          <p:nvPr/>
        </p:nvSpPr>
        <p:spPr>
          <a:xfrm>
            <a:off x="5786446" y="5643578"/>
            <a:ext cx="1928826" cy="714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smtClean="0"/>
              <a:t>Récupérer les valeur de la vitesse et température</a:t>
            </a:r>
            <a:endParaRPr lang="fr-FR" sz="1400" dirty="0"/>
          </a:p>
        </p:txBody>
      </p:sp>
    </p:spTree>
  </p:cSld>
  <p:clrMapOvr>
    <a:masterClrMapping/>
  </p:clrMapOvr>
  <p:transition spd="slow">
    <p:cu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5" name="Rectangle 3"/>
          <p:cNvSpPr>
            <a:spLocks noChangeArrowheads="1"/>
          </p:cNvSpPr>
          <p:nvPr/>
        </p:nvSpPr>
        <p:spPr bwMode="auto">
          <a:xfrm>
            <a:off x="0" y="1816227"/>
            <a:ext cx="8678892" cy="1800493"/>
          </a:xfrm>
          <a:prstGeom prst="rect">
            <a:avLst/>
          </a:prstGeom>
          <a:noFill/>
          <a:ln w="9525">
            <a:noFill/>
            <a:miter lim="800000"/>
            <a:headEnd/>
            <a:tailEnd/>
          </a:ln>
          <a:effectLst/>
        </p:spPr>
        <p:txBody>
          <a:bodyPr wrap="square" anchor="ctr">
            <a:spAutoFit/>
          </a:bodyPr>
          <a:lstStyle/>
          <a:p>
            <a:pPr indent="571500" algn="ctr"/>
            <a:r>
              <a:rPr lang="fr-FR" sz="2400" b="1" i="1" dirty="0"/>
              <a:t>    </a:t>
            </a:r>
            <a:endParaRPr lang="fr-FR" sz="2400" dirty="0"/>
          </a:p>
          <a:p>
            <a:pPr indent="533400" algn="just">
              <a:lnSpc>
                <a:spcPct val="150000"/>
              </a:lnSpc>
            </a:pPr>
            <a:r>
              <a:rPr lang="fr-FR" sz="2000" dirty="0" smtClean="0"/>
              <a:t> </a:t>
            </a:r>
            <a:endParaRPr lang="fr-CA" sz="2000" dirty="0" smtClean="0"/>
          </a:p>
          <a:p>
            <a:pPr>
              <a:lnSpc>
                <a:spcPct val="150000"/>
              </a:lnSpc>
            </a:pPr>
            <a:r>
              <a:rPr lang="fr-FR" sz="2000" dirty="0" smtClean="0"/>
              <a:t>      </a:t>
            </a:r>
            <a:endParaRPr lang="fr-CA" sz="2000" dirty="0" smtClean="0"/>
          </a:p>
          <a:p>
            <a:pPr algn="ctr">
              <a:lnSpc>
                <a:spcPct val="150000"/>
              </a:lnSpc>
            </a:pPr>
            <a:endParaRPr lang="fr-CA" dirty="0" smtClean="0"/>
          </a:p>
        </p:txBody>
      </p:sp>
      <p:sp>
        <p:nvSpPr>
          <p:cNvPr id="10" name="Rectangle 8"/>
          <p:cNvSpPr>
            <a:spLocks noChangeArrowheads="1"/>
          </p:cNvSpPr>
          <p:nvPr/>
        </p:nvSpPr>
        <p:spPr bwMode="auto">
          <a:xfrm>
            <a:off x="428596" y="642918"/>
            <a:ext cx="8358246" cy="6170459"/>
          </a:xfrm>
          <a:prstGeom prst="rect">
            <a:avLst/>
          </a:prstGeom>
          <a:noFill/>
          <a:ln w="9525">
            <a:noFill/>
            <a:miter lim="800000"/>
            <a:headEnd/>
            <a:tailEnd/>
          </a:ln>
          <a:effectLst/>
        </p:spPr>
        <p:txBody>
          <a:bodyPr/>
          <a:lstStyle/>
          <a:p>
            <a:pPr>
              <a:lnSpc>
                <a:spcPct val="150000"/>
              </a:lnSpc>
            </a:pPr>
            <a:endParaRPr lang="fr-FR" sz="2000" dirty="0" smtClean="0"/>
          </a:p>
          <a:p>
            <a:pPr marL="457200" indent="-457200">
              <a:lnSpc>
                <a:spcPct val="150000"/>
              </a:lnSpc>
            </a:pPr>
            <a:endParaRPr lang="fr-FR" sz="2000" b="1" dirty="0" smtClean="0">
              <a:solidFill>
                <a:srgbClr val="FF3300"/>
              </a:solidFill>
            </a:endParaRPr>
          </a:p>
          <a:p>
            <a:pPr marL="457200" indent="-457200">
              <a:lnSpc>
                <a:spcPct val="150000"/>
              </a:lnSpc>
            </a:pPr>
            <a:endParaRPr lang="fr-FR" sz="2000" dirty="0" smtClean="0"/>
          </a:p>
          <a:p>
            <a:pPr marL="457200" indent="-457200">
              <a:lnSpc>
                <a:spcPct val="150000"/>
              </a:lnSpc>
            </a:pPr>
            <a:r>
              <a:rPr lang="fr-FR" sz="2000" dirty="0" smtClean="0">
                <a:solidFill>
                  <a:schemeClr val="bg2">
                    <a:lumMod val="60000"/>
                    <a:lumOff val="40000"/>
                  </a:schemeClr>
                </a:solidFill>
              </a:rPr>
              <a:t>  </a:t>
            </a:r>
            <a:endParaRPr lang="fr-FR" sz="2000" b="1" dirty="0" smtClean="0">
              <a:solidFill>
                <a:schemeClr val="bg2">
                  <a:lumMod val="60000"/>
                  <a:lumOff val="40000"/>
                </a:schemeClr>
              </a:solidFill>
            </a:endParaRPr>
          </a:p>
          <a:p>
            <a:endParaRPr lang="fr-FR" sz="2000" dirty="0" smtClean="0"/>
          </a:p>
          <a:p>
            <a:pPr marL="457200" indent="-457200">
              <a:lnSpc>
                <a:spcPct val="150000"/>
              </a:lnSpc>
            </a:pPr>
            <a:endParaRPr lang="fr-FR" sz="2000" b="1" dirty="0" smtClean="0">
              <a:solidFill>
                <a:srgbClr val="FF3300"/>
              </a:solidFill>
            </a:endParaRPr>
          </a:p>
          <a:p>
            <a:endParaRPr lang="fr-FR" sz="2000" dirty="0" smtClean="0"/>
          </a:p>
          <a:p>
            <a:pPr marL="457200" indent="-457200">
              <a:lnSpc>
                <a:spcPct val="150000"/>
              </a:lnSpc>
            </a:pPr>
            <a:endParaRPr lang="fr-FR" sz="2000" b="1" dirty="0" smtClean="0">
              <a:solidFill>
                <a:srgbClr val="FF3300"/>
              </a:solidFill>
            </a:endParaRPr>
          </a:p>
          <a:p>
            <a:endParaRPr lang="fr-FR" sz="2000" dirty="0" smtClean="0"/>
          </a:p>
          <a:p>
            <a:pPr marL="457200" indent="-457200">
              <a:lnSpc>
                <a:spcPct val="150000"/>
              </a:lnSpc>
            </a:pPr>
            <a:endParaRPr lang="fr-FR" sz="2000" b="1" dirty="0" smtClean="0">
              <a:solidFill>
                <a:srgbClr val="FF3300"/>
              </a:solidFill>
            </a:endParaRPr>
          </a:p>
          <a:p>
            <a:pPr>
              <a:lnSpc>
                <a:spcPct val="150000"/>
              </a:lnSpc>
            </a:pPr>
            <a:endParaRPr lang="fr-FR" sz="2000" dirty="0" smtClean="0"/>
          </a:p>
          <a:p>
            <a:pPr>
              <a:lnSpc>
                <a:spcPct val="150000"/>
              </a:lnSpc>
            </a:pPr>
            <a:endParaRPr lang="fr-FR" sz="2000" b="1" dirty="0" smtClean="0">
              <a:solidFill>
                <a:srgbClr val="FF3300"/>
              </a:solidFill>
            </a:endParaRPr>
          </a:p>
          <a:p>
            <a:pPr>
              <a:lnSpc>
                <a:spcPct val="150000"/>
              </a:lnSpc>
            </a:pPr>
            <a:endParaRPr lang="fr-FR" sz="2000" dirty="0" smtClean="0"/>
          </a:p>
          <a:p>
            <a:pPr marL="514350" indent="-514350">
              <a:lnSpc>
                <a:spcPct val="150000"/>
              </a:lnSpc>
            </a:pPr>
            <a:endParaRPr lang="fr-FR" sz="2000" b="1" dirty="0" smtClean="0">
              <a:solidFill>
                <a:srgbClr val="FF3300"/>
              </a:solidFill>
            </a:endParaRPr>
          </a:p>
          <a:p>
            <a:pPr marL="514350" indent="-514350">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rgbClr val="FF3300"/>
              </a:solidFill>
            </a:endParaRPr>
          </a:p>
          <a:p>
            <a:pPr marL="514350" indent="-514350">
              <a:lnSpc>
                <a:spcPct val="150000"/>
              </a:lnSpc>
            </a:pPr>
            <a:r>
              <a:rPr lang="fr-FR" sz="2000" b="1" dirty="0" smtClean="0">
                <a:solidFill>
                  <a:srgbClr val="FF3300"/>
                </a:solidFill>
              </a:rPr>
              <a:t>  </a:t>
            </a: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
        <p:nvSpPr>
          <p:cNvPr id="8" name="Rectangle 8"/>
          <p:cNvSpPr>
            <a:spLocks noChangeArrowheads="1"/>
          </p:cNvSpPr>
          <p:nvPr/>
        </p:nvSpPr>
        <p:spPr bwMode="auto">
          <a:xfrm>
            <a:off x="428596" y="857232"/>
            <a:ext cx="8572560" cy="5956145"/>
          </a:xfrm>
          <a:prstGeom prst="rect">
            <a:avLst/>
          </a:prstGeom>
          <a:noFill/>
          <a:ln w="9525">
            <a:noFill/>
            <a:miter lim="800000"/>
            <a:headEnd/>
            <a:tailEnd/>
          </a:ln>
          <a:effectLst/>
        </p:spPr>
        <p:txBody>
          <a:bodyPr/>
          <a:lstStyle/>
          <a:p>
            <a:pPr algn="ctr"/>
            <a:r>
              <a:rPr lang="fr-FR" sz="2400" b="1" u="sng" dirty="0" smtClean="0">
                <a:solidFill>
                  <a:srgbClr val="00B0F0"/>
                </a:solidFill>
              </a:rPr>
              <a:t>Conclusion</a:t>
            </a:r>
          </a:p>
          <a:p>
            <a:pPr algn="ctr"/>
            <a:endParaRPr lang="fr-FR" sz="2400" b="1" u="sng" dirty="0" smtClean="0">
              <a:solidFill>
                <a:srgbClr val="00B0F0"/>
              </a:solidFill>
            </a:endParaRPr>
          </a:p>
          <a:p>
            <a:pPr algn="ctr"/>
            <a:r>
              <a:rPr lang="fr-FR" sz="2400" b="1" u="sng" dirty="0" smtClean="0">
                <a:solidFill>
                  <a:srgbClr val="00B0F0"/>
                </a:solidFill>
              </a:rPr>
              <a:t> </a:t>
            </a:r>
            <a:r>
              <a:rPr lang="fr-FR" sz="2000" b="1" dirty="0" smtClean="0">
                <a:solidFill>
                  <a:srgbClr val="00B0F0"/>
                </a:solidFill>
              </a:rPr>
              <a:t> </a:t>
            </a:r>
          </a:p>
          <a:p>
            <a:r>
              <a:rPr lang="fr-FR" sz="2000" dirty="0" smtClean="0"/>
              <a:t>Avec une puissance  de 1131.1 MW la centrale a cycle combiné de</a:t>
            </a:r>
          </a:p>
          <a:p>
            <a:r>
              <a:rPr lang="fr-FR" sz="2000" dirty="0" smtClean="0"/>
              <a:t> Ras djinet va jouer un rôle principale dans la stabilité du réseau national dans les années a venir.  </a:t>
            </a:r>
          </a:p>
          <a:p>
            <a:r>
              <a:rPr lang="fr-FR" sz="2000" dirty="0" smtClean="0"/>
              <a:t>Grâce à la combinaison des deux cycles, nous avons un bien meilleur rendement qui se rapproche des 60%, tandis que :</a:t>
            </a:r>
          </a:p>
          <a:p>
            <a:r>
              <a:rPr lang="fr-FR" sz="2000" dirty="0" smtClean="0"/>
              <a:t>Le cycle eau/vapeur seul ne dépasse  les 40%, la turbine à gaz plafonne aux alentours de 35%.</a:t>
            </a:r>
          </a:p>
          <a:p>
            <a:r>
              <a:rPr lang="fr-FR" sz="2000" dirty="0" smtClean="0"/>
              <a:t>Donc les centrales CC en général et celle de Ras djinet en particulier seront des solutions économique pour la </a:t>
            </a:r>
            <a:r>
              <a:rPr lang="fr-FR" sz="2000" b="1" dirty="0" smtClean="0"/>
              <a:t>SPE.</a:t>
            </a:r>
          </a:p>
          <a:p>
            <a:r>
              <a:rPr lang="fr-FR" sz="2000" dirty="0" smtClean="0"/>
              <a:t>En fin elle sera une école de formation ouverte pour les ingénieurs de demain .</a:t>
            </a:r>
            <a:endParaRPr lang="fr-FR" sz="2000" b="1" dirty="0" smtClean="0"/>
          </a:p>
          <a:p>
            <a:r>
              <a:rPr lang="fr-FR" sz="2000" dirty="0" smtClean="0"/>
              <a:t>  </a:t>
            </a:r>
            <a:br>
              <a:rPr lang="fr-FR" sz="2000" dirty="0" smtClean="0"/>
            </a:br>
            <a:r>
              <a:rPr lang="fr-FR" sz="2000" dirty="0" smtClean="0"/>
              <a:t> </a:t>
            </a:r>
            <a:br>
              <a:rPr lang="fr-FR" sz="2000" dirty="0" smtClean="0"/>
            </a:br>
            <a:endParaRPr lang="fr-FR" sz="2000" b="1" dirty="0" smtClean="0">
              <a:solidFill>
                <a:srgbClr val="00B0F0"/>
              </a:solidFill>
            </a:endParaRPr>
          </a:p>
          <a:p>
            <a:endParaRPr lang="fr-FR" sz="2000" dirty="0" smtClean="0"/>
          </a:p>
          <a:p>
            <a:endParaRPr lang="fr-FR" sz="2000" b="1" dirty="0" smtClean="0">
              <a:solidFill>
                <a:srgbClr val="E4600E"/>
              </a:solidFill>
            </a:endParaRPr>
          </a:p>
          <a:p>
            <a:pPr marL="457200" indent="-457200">
              <a:lnSpc>
                <a:spcPct val="150000"/>
              </a:lnSpc>
            </a:pPr>
            <a:endParaRPr lang="fr-FR" sz="2000" dirty="0" smtClean="0">
              <a:solidFill>
                <a:srgbClr val="FF3300"/>
              </a:solidFill>
            </a:endParaRPr>
          </a:p>
          <a:p>
            <a:pPr marL="457200" indent="-457200">
              <a:lnSpc>
                <a:spcPct val="150000"/>
              </a:lnSpc>
            </a:pPr>
            <a:endParaRPr lang="fr-FR" sz="2000" dirty="0" smtClean="0"/>
          </a:p>
          <a:p>
            <a:pPr marL="457200" indent="-457200">
              <a:lnSpc>
                <a:spcPct val="150000"/>
              </a:lnSpc>
            </a:pPr>
            <a:endParaRPr lang="fr-FR" sz="2000" b="1" dirty="0" smtClean="0">
              <a:solidFill>
                <a:srgbClr val="FF3300"/>
              </a:solidFill>
            </a:endParaRPr>
          </a:p>
          <a:p>
            <a:pPr marL="457200" indent="-457200">
              <a:lnSpc>
                <a:spcPct val="150000"/>
              </a:lnSpc>
            </a:pPr>
            <a:endParaRPr lang="fr-FR" sz="2000" b="1" dirty="0" smtClean="0">
              <a:solidFill>
                <a:srgbClr val="FF3300"/>
              </a:solidFill>
            </a:endParaRPr>
          </a:p>
          <a:p>
            <a:pPr marL="457200" indent="-457200">
              <a:lnSpc>
                <a:spcPct val="150000"/>
              </a:lnSpc>
            </a:pPr>
            <a:r>
              <a:rPr lang="fr-FR" sz="2000" dirty="0" smtClean="0"/>
              <a:t/>
            </a:r>
            <a:br>
              <a:rPr lang="fr-FR" sz="2000" dirty="0" smtClean="0"/>
            </a:br>
            <a:endParaRPr lang="fr-FR" sz="2000" dirty="0" smtClean="0"/>
          </a:p>
          <a:p>
            <a:pPr marL="457200" indent="-457200">
              <a:lnSpc>
                <a:spcPct val="150000"/>
              </a:lnSpc>
            </a:pPr>
            <a:endParaRPr lang="fr-FR" sz="2000" b="1" dirty="0" smtClean="0">
              <a:solidFill>
                <a:srgbClr val="FF3300"/>
              </a:solidFill>
            </a:endParaRPr>
          </a:p>
          <a:p>
            <a:pPr marL="457200" indent="-457200">
              <a:lnSpc>
                <a:spcPct val="150000"/>
              </a:lnSpc>
            </a:pPr>
            <a:endParaRPr lang="fr-FR" sz="2000" dirty="0" smtClean="0"/>
          </a:p>
          <a:p>
            <a:pPr marL="457200" indent="-457200">
              <a:lnSpc>
                <a:spcPct val="150000"/>
              </a:lnSpc>
            </a:pPr>
            <a:r>
              <a:rPr lang="fr-FR" sz="2000" dirty="0" smtClean="0">
                <a:solidFill>
                  <a:schemeClr val="bg2">
                    <a:lumMod val="60000"/>
                    <a:lumOff val="40000"/>
                  </a:schemeClr>
                </a:solidFill>
              </a:rPr>
              <a:t>  </a:t>
            </a:r>
            <a:endParaRPr lang="fr-FR" sz="2000" b="1" dirty="0" smtClean="0">
              <a:solidFill>
                <a:schemeClr val="bg2">
                  <a:lumMod val="60000"/>
                  <a:lumOff val="40000"/>
                </a:schemeClr>
              </a:solidFill>
            </a:endParaRPr>
          </a:p>
          <a:p>
            <a:endParaRPr lang="fr-FR" sz="2000" dirty="0" smtClean="0"/>
          </a:p>
          <a:p>
            <a:pPr marL="457200" indent="-457200">
              <a:lnSpc>
                <a:spcPct val="150000"/>
              </a:lnSpc>
            </a:pPr>
            <a:endParaRPr lang="fr-FR" sz="2000" b="1" dirty="0" smtClean="0">
              <a:solidFill>
                <a:srgbClr val="FF3300"/>
              </a:solidFill>
            </a:endParaRPr>
          </a:p>
          <a:p>
            <a:endParaRPr lang="fr-FR" sz="2000" dirty="0" smtClean="0"/>
          </a:p>
          <a:p>
            <a:pPr marL="457200" indent="-457200">
              <a:lnSpc>
                <a:spcPct val="150000"/>
              </a:lnSpc>
            </a:pPr>
            <a:endParaRPr lang="fr-FR" sz="2000" b="1" dirty="0" smtClean="0">
              <a:solidFill>
                <a:srgbClr val="FF3300"/>
              </a:solidFill>
            </a:endParaRPr>
          </a:p>
          <a:p>
            <a:endParaRPr lang="fr-FR" sz="2000" dirty="0" smtClean="0"/>
          </a:p>
          <a:p>
            <a:pPr marL="457200" indent="-457200">
              <a:lnSpc>
                <a:spcPct val="150000"/>
              </a:lnSpc>
            </a:pPr>
            <a:endParaRPr lang="fr-FR" sz="2000" b="1" dirty="0" smtClean="0">
              <a:solidFill>
                <a:srgbClr val="FF3300"/>
              </a:solidFill>
            </a:endParaRPr>
          </a:p>
          <a:p>
            <a:pPr>
              <a:lnSpc>
                <a:spcPct val="150000"/>
              </a:lnSpc>
            </a:pPr>
            <a:endParaRPr lang="fr-FR" sz="2000" dirty="0" smtClean="0"/>
          </a:p>
          <a:p>
            <a:pPr>
              <a:lnSpc>
                <a:spcPct val="150000"/>
              </a:lnSpc>
            </a:pPr>
            <a:endParaRPr lang="fr-FR" sz="2000" b="1" dirty="0" smtClean="0">
              <a:solidFill>
                <a:srgbClr val="FF3300"/>
              </a:solidFill>
            </a:endParaRPr>
          </a:p>
          <a:p>
            <a:pPr>
              <a:lnSpc>
                <a:spcPct val="150000"/>
              </a:lnSpc>
            </a:pPr>
            <a:endParaRPr lang="fr-FR" sz="2000" dirty="0" smtClean="0"/>
          </a:p>
          <a:p>
            <a:pPr marL="514350" indent="-514350">
              <a:lnSpc>
                <a:spcPct val="150000"/>
              </a:lnSpc>
            </a:pPr>
            <a:endParaRPr lang="fr-FR" sz="2000" b="1" dirty="0" smtClean="0">
              <a:solidFill>
                <a:srgbClr val="FF3300"/>
              </a:solidFill>
            </a:endParaRPr>
          </a:p>
          <a:p>
            <a:pPr marL="514350" indent="-514350">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buFont typeface="Wingdings" pitchFamily="2" charset="2"/>
              <a:buChar char="v"/>
            </a:pPr>
            <a:endParaRPr lang="fr-FR" sz="2000" b="1" dirty="0" smtClean="0">
              <a:solidFill>
                <a:srgbClr val="FF3300"/>
              </a:solidFill>
            </a:endParaRPr>
          </a:p>
          <a:p>
            <a:pPr marL="514350" indent="-514350">
              <a:lnSpc>
                <a:spcPct val="150000"/>
              </a:lnSpc>
            </a:pPr>
            <a:r>
              <a:rPr lang="fr-FR" sz="2000" b="1" dirty="0" smtClean="0">
                <a:solidFill>
                  <a:srgbClr val="FF3300"/>
                </a:solidFill>
              </a:rPr>
              <a:t>  </a:t>
            </a:r>
          </a:p>
          <a:p>
            <a:pPr marL="514350" indent="-514350">
              <a:lnSpc>
                <a:spcPct val="150000"/>
              </a:lnSpc>
            </a:pPr>
            <a:endParaRPr lang="fr-FR" sz="2000" b="1" dirty="0" smtClean="0">
              <a:solidFill>
                <a:schemeClr val="bg2">
                  <a:lumMod val="60000"/>
                  <a:lumOff val="40000"/>
                </a:schemeClr>
              </a:solidFill>
            </a:endParaRPr>
          </a:p>
          <a:p>
            <a:pPr>
              <a:lnSpc>
                <a:spcPct val="150000"/>
              </a:lnSpc>
            </a:pPr>
            <a:r>
              <a:rPr lang="fr-FR" sz="2000" dirty="0" smtClean="0"/>
              <a:t/>
            </a:r>
            <a:br>
              <a:rPr lang="fr-FR" sz="2000" dirty="0" smtClean="0"/>
            </a:br>
            <a:endParaRPr lang="fr-FR" sz="2000" b="1" dirty="0" smtClean="0">
              <a:solidFill>
                <a:schemeClr val="bg2">
                  <a:lumMod val="60000"/>
                  <a:lumOff val="40000"/>
                </a:schemeClr>
              </a:solidFill>
            </a:endParaRPr>
          </a:p>
          <a:p>
            <a:pPr marL="514350" indent="-514350">
              <a:lnSpc>
                <a:spcPct val="150000"/>
              </a:lnSpc>
            </a:pPr>
            <a:endParaRPr lang="fr-FR" sz="2000" b="1" dirty="0" smtClean="0">
              <a:solidFill>
                <a:srgbClr val="E4600E"/>
              </a:solidFill>
            </a:endParaRPr>
          </a:p>
          <a:p>
            <a:pPr>
              <a:lnSpc>
                <a:spcPct val="150000"/>
              </a:lnSpc>
            </a:pPr>
            <a:endParaRPr lang="fr-FR" sz="2000" dirty="0" smtClean="0"/>
          </a:p>
          <a:p>
            <a:endParaRPr lang="fr-FR" sz="2000" dirty="0" smtClean="0"/>
          </a:p>
          <a:p>
            <a:pPr marL="514350" lvl="0" indent="-514350">
              <a:lnSpc>
                <a:spcPct val="150000"/>
              </a:lnSpc>
            </a:pPr>
            <a:endParaRPr lang="fr-FR" sz="2000" b="1" dirty="0" smtClean="0">
              <a:solidFill>
                <a:srgbClr val="E4600E"/>
              </a:solidFill>
            </a:endParaRPr>
          </a:p>
          <a:p>
            <a:r>
              <a:rPr lang="fr-FR" sz="2000" dirty="0" smtClean="0"/>
              <a:t/>
            </a:r>
            <a:br>
              <a:rPr lang="fr-FR" sz="2000" dirty="0" smtClean="0"/>
            </a:br>
            <a:endParaRPr lang="fr-FR" sz="2000" dirty="0" smtClean="0"/>
          </a:p>
          <a:p>
            <a:endParaRPr lang="fr-FR" sz="2000" dirty="0" smtClean="0"/>
          </a:p>
          <a:p>
            <a:endParaRPr lang="fr-FR" sz="2000" dirty="0" smtClean="0"/>
          </a:p>
          <a:p>
            <a:pPr marL="514350" indent="-514350">
              <a:lnSpc>
                <a:spcPct val="150000"/>
              </a:lnSpc>
            </a:pPr>
            <a:endParaRPr lang="fr-FR" sz="2000" b="1" dirty="0" smtClean="0">
              <a:solidFill>
                <a:srgbClr val="E4600E"/>
              </a:solidFill>
            </a:endParaRPr>
          </a:p>
          <a:p>
            <a:pPr>
              <a:lnSpc>
                <a:spcPct val="150000"/>
              </a:lnSpc>
            </a:pPr>
            <a:r>
              <a:rPr lang="fr-FR" sz="2000" dirty="0" smtClean="0"/>
              <a:t> </a:t>
            </a:r>
          </a:p>
          <a:p>
            <a:pPr marL="514350" indent="-514350">
              <a:lnSpc>
                <a:spcPct val="150000"/>
              </a:lnSpc>
            </a:pPr>
            <a:endParaRPr lang="fr-FR" sz="2000" b="1" dirty="0" smtClean="0">
              <a:solidFill>
                <a:srgbClr val="E4600E"/>
              </a:solidFill>
            </a:endParaRPr>
          </a:p>
          <a:p>
            <a:pPr marL="514350" indent="-514350"/>
            <a:r>
              <a:rPr lang="fr-FR" sz="2000" b="1" dirty="0" smtClean="0">
                <a:solidFill>
                  <a:srgbClr val="E4600E"/>
                </a:solidFill>
              </a:rPr>
              <a:t> </a:t>
            </a:r>
          </a:p>
          <a:p>
            <a:endParaRPr lang="fr-FR" sz="2000" dirty="0" smtClean="0"/>
          </a:p>
          <a:p>
            <a:pPr lvl="0"/>
            <a:endParaRPr lang="fr-FR" sz="2000" dirty="0" smtClean="0"/>
          </a:p>
          <a:p>
            <a:pPr>
              <a:lnSpc>
                <a:spcPct val="150000"/>
              </a:lnSpc>
            </a:pPr>
            <a:endParaRPr lang="fr-FR" sz="2000" dirty="0" smtClean="0"/>
          </a:p>
          <a:p>
            <a:r>
              <a:rPr lang="fr-FR" sz="2000" b="1" dirty="0" smtClean="0"/>
              <a:t> </a:t>
            </a:r>
            <a:endParaRPr lang="fr-FR" sz="2000" dirty="0" smtClean="0"/>
          </a:p>
          <a:p>
            <a:pPr marL="0" lvl="1" indent="209550" algn="just">
              <a:lnSpc>
                <a:spcPct val="150000"/>
              </a:lnSpc>
              <a:buSzPts val="2100"/>
            </a:pPr>
            <a:endParaRPr lang="fr-FR" sz="2000" dirty="0"/>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4435">
                                            <p:txEl>
                                              <p:pRg st="1" end="1"/>
                                            </p:txEl>
                                          </p:spTgt>
                                        </p:tgtEl>
                                        <p:attrNameLst>
                                          <p:attrName>style.visibility</p:attrName>
                                        </p:attrNameLst>
                                      </p:cBhvr>
                                      <p:to>
                                        <p:strVal val="visible"/>
                                      </p:to>
                                    </p:set>
                                    <p:animEffect transition="in" filter="fade">
                                      <p:cBhvr>
                                        <p:cTn id="7" dur="2000"/>
                                        <p:tgtEl>
                                          <p:spTgt spid="274435">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3" end="3"/>
                                            </p:txEl>
                                          </p:spTgt>
                                        </p:tgtEl>
                                        <p:attrNameLst>
                                          <p:attrName>style.visibility</p:attrName>
                                        </p:attrNameLst>
                                      </p:cBhvr>
                                      <p:to>
                                        <p:strVal val="visible"/>
                                      </p:to>
                                    </p:set>
                                    <p:animEffect transition="in" filter="fade">
                                      <p:cBhvr>
                                        <p:cTn id="10" dur="1000"/>
                                        <p:tgtEl>
                                          <p:spTgt spid="10">
                                            <p:txEl>
                                              <p:pRg st="3" end="3"/>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14" end="14"/>
                                            </p:txEl>
                                          </p:spTgt>
                                        </p:tgtEl>
                                        <p:attrNameLst>
                                          <p:attrName>style.visibility</p:attrName>
                                        </p:attrNameLst>
                                      </p:cBhvr>
                                      <p:to>
                                        <p:strVal val="visible"/>
                                      </p:to>
                                    </p:set>
                                    <p:animEffect transition="in" filter="fade">
                                      <p:cBhvr>
                                        <p:cTn id="13" dur="1000"/>
                                        <p:tgtEl>
                                          <p:spTgt spid="10">
                                            <p:txEl>
                                              <p:pRg st="14" end="1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16" end="16"/>
                                            </p:txEl>
                                          </p:spTgt>
                                        </p:tgtEl>
                                        <p:attrNameLst>
                                          <p:attrName>style.visibility</p:attrName>
                                        </p:attrNameLst>
                                      </p:cBhvr>
                                      <p:to>
                                        <p:strVal val="visible"/>
                                      </p:to>
                                    </p:set>
                                    <p:animEffect transition="in" filter="fade">
                                      <p:cBhvr>
                                        <p:cTn id="16" dur="1000"/>
                                        <p:tgtEl>
                                          <p:spTgt spid="10">
                                            <p:txEl>
                                              <p:pRg st="16" end="1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18" end="18"/>
                                            </p:txEl>
                                          </p:spTgt>
                                        </p:tgtEl>
                                        <p:attrNameLst>
                                          <p:attrName>style.visibility</p:attrName>
                                        </p:attrNameLst>
                                      </p:cBhvr>
                                      <p:to>
                                        <p:strVal val="visible"/>
                                      </p:to>
                                    </p:set>
                                    <p:animEffect transition="in" filter="fade">
                                      <p:cBhvr>
                                        <p:cTn id="19" dur="1000"/>
                                        <p:tgtEl>
                                          <p:spTgt spid="10">
                                            <p:txEl>
                                              <p:pRg st="18" end="18"/>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xEl>
                                              <p:pRg st="23" end="23"/>
                                            </p:txEl>
                                          </p:spTgt>
                                        </p:tgtEl>
                                        <p:attrNameLst>
                                          <p:attrName>style.visibility</p:attrName>
                                        </p:attrNameLst>
                                      </p:cBhvr>
                                      <p:to>
                                        <p:strVal val="visible"/>
                                      </p:to>
                                    </p:set>
                                    <p:animEffect transition="in" filter="fade">
                                      <p:cBhvr>
                                        <p:cTn id="22" dur="1000"/>
                                        <p:tgtEl>
                                          <p:spTgt spid="10">
                                            <p:txEl>
                                              <p:pRg st="23" end="23"/>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xEl>
                                              <p:pRg st="27" end="27"/>
                                            </p:txEl>
                                          </p:spTgt>
                                        </p:tgtEl>
                                        <p:attrNameLst>
                                          <p:attrName>style.visibility</p:attrName>
                                        </p:attrNameLst>
                                      </p:cBhvr>
                                      <p:to>
                                        <p:strVal val="visible"/>
                                      </p:to>
                                    </p:set>
                                    <p:animEffect transition="in" filter="fade">
                                      <p:cBhvr>
                                        <p:cTn id="25" dur="1000"/>
                                        <p:tgtEl>
                                          <p:spTgt spid="10">
                                            <p:txEl>
                                              <p:pRg st="27" end="27"/>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xEl>
                                              <p:pRg st="29" end="29"/>
                                            </p:txEl>
                                          </p:spTgt>
                                        </p:tgtEl>
                                        <p:attrNameLst>
                                          <p:attrName>style.visibility</p:attrName>
                                        </p:attrNameLst>
                                      </p:cBhvr>
                                      <p:to>
                                        <p:strVal val="visible"/>
                                      </p:to>
                                    </p:set>
                                    <p:animEffect transition="in" filter="fade">
                                      <p:cBhvr>
                                        <p:cTn id="28" dur="1000"/>
                                        <p:tgtEl>
                                          <p:spTgt spid="10">
                                            <p:txEl>
                                              <p:pRg st="29" end="29"/>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xEl>
                                              <p:pRg st="33" end="33"/>
                                            </p:txEl>
                                          </p:spTgt>
                                        </p:tgtEl>
                                        <p:attrNameLst>
                                          <p:attrName>style.visibility</p:attrName>
                                        </p:attrNameLst>
                                      </p:cBhvr>
                                      <p:to>
                                        <p:strVal val="visible"/>
                                      </p:to>
                                    </p:set>
                                    <p:animEffect transition="in" filter="fade">
                                      <p:cBhvr>
                                        <p:cTn id="31" dur="1000"/>
                                        <p:tgtEl>
                                          <p:spTgt spid="10">
                                            <p:txEl>
                                              <p:pRg st="33" end="33"/>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1000"/>
                                        <p:tgtEl>
                                          <p:spTgt spid="8">
                                            <p:txEl>
                                              <p:pRg st="0" end="0"/>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txEl>
                                              <p:pRg st="2" end="2"/>
                                            </p:txEl>
                                          </p:spTgt>
                                        </p:tgtEl>
                                        <p:attrNameLst>
                                          <p:attrName>style.visibility</p:attrName>
                                        </p:attrNameLst>
                                      </p:cBhvr>
                                      <p:to>
                                        <p:strVal val="visible"/>
                                      </p:to>
                                    </p:set>
                                    <p:animEffect transition="in" filter="fade">
                                      <p:cBhvr>
                                        <p:cTn id="37" dur="1000"/>
                                        <p:tgtEl>
                                          <p:spTgt spid="8">
                                            <p:txEl>
                                              <p:pRg st="2" end="2"/>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xEl>
                                              <p:pRg st="3" end="3"/>
                                            </p:txEl>
                                          </p:spTgt>
                                        </p:tgtEl>
                                        <p:attrNameLst>
                                          <p:attrName>style.visibility</p:attrName>
                                        </p:attrNameLst>
                                      </p:cBhvr>
                                      <p:to>
                                        <p:strVal val="visible"/>
                                      </p:to>
                                    </p:set>
                                    <p:animEffect transition="in" filter="fade">
                                      <p:cBhvr>
                                        <p:cTn id="40" dur="1000"/>
                                        <p:tgtEl>
                                          <p:spTgt spid="8">
                                            <p:txEl>
                                              <p:pRg st="3" end="3"/>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xEl>
                                              <p:pRg st="4" end="4"/>
                                            </p:txEl>
                                          </p:spTgt>
                                        </p:tgtEl>
                                        <p:attrNameLst>
                                          <p:attrName>style.visibility</p:attrName>
                                        </p:attrNameLst>
                                      </p:cBhvr>
                                      <p:to>
                                        <p:strVal val="visible"/>
                                      </p:to>
                                    </p:set>
                                    <p:animEffect transition="in" filter="fade">
                                      <p:cBhvr>
                                        <p:cTn id="43" dur="1000"/>
                                        <p:tgtEl>
                                          <p:spTgt spid="8">
                                            <p:txEl>
                                              <p:pRg st="4" end="4"/>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txEl>
                                              <p:pRg st="5" end="5"/>
                                            </p:txEl>
                                          </p:spTgt>
                                        </p:tgtEl>
                                        <p:attrNameLst>
                                          <p:attrName>style.visibility</p:attrName>
                                        </p:attrNameLst>
                                      </p:cBhvr>
                                      <p:to>
                                        <p:strVal val="visible"/>
                                      </p:to>
                                    </p:set>
                                    <p:animEffect transition="in" filter="fade">
                                      <p:cBhvr>
                                        <p:cTn id="46" dur="1000"/>
                                        <p:tgtEl>
                                          <p:spTgt spid="8">
                                            <p:txEl>
                                              <p:pRg st="5" end="5"/>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txEl>
                                              <p:pRg st="6" end="6"/>
                                            </p:txEl>
                                          </p:spTgt>
                                        </p:tgtEl>
                                        <p:attrNameLst>
                                          <p:attrName>style.visibility</p:attrName>
                                        </p:attrNameLst>
                                      </p:cBhvr>
                                      <p:to>
                                        <p:strVal val="visible"/>
                                      </p:to>
                                    </p:set>
                                    <p:animEffect transition="in" filter="fade">
                                      <p:cBhvr>
                                        <p:cTn id="49" dur="1000"/>
                                        <p:tgtEl>
                                          <p:spTgt spid="8">
                                            <p:txEl>
                                              <p:pRg st="6" end="6"/>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txEl>
                                              <p:pRg st="7" end="7"/>
                                            </p:txEl>
                                          </p:spTgt>
                                        </p:tgtEl>
                                        <p:attrNameLst>
                                          <p:attrName>style.visibility</p:attrName>
                                        </p:attrNameLst>
                                      </p:cBhvr>
                                      <p:to>
                                        <p:strVal val="visible"/>
                                      </p:to>
                                    </p:set>
                                    <p:animEffect transition="in" filter="fade">
                                      <p:cBhvr>
                                        <p:cTn id="52" dur="1000"/>
                                        <p:tgtEl>
                                          <p:spTgt spid="8">
                                            <p:txEl>
                                              <p:pRg st="7" end="7"/>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xEl>
                                              <p:pRg st="8" end="8"/>
                                            </p:txEl>
                                          </p:spTgt>
                                        </p:tgtEl>
                                        <p:attrNameLst>
                                          <p:attrName>style.visibility</p:attrName>
                                        </p:attrNameLst>
                                      </p:cBhvr>
                                      <p:to>
                                        <p:strVal val="visible"/>
                                      </p:to>
                                    </p:set>
                                    <p:animEffect transition="in" filter="fade">
                                      <p:cBhvr>
                                        <p:cTn id="55" dur="1000"/>
                                        <p:tgtEl>
                                          <p:spTgt spid="8">
                                            <p:txEl>
                                              <p:pRg st="8" end="8"/>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txEl>
                                              <p:pRg st="9" end="9"/>
                                            </p:txEl>
                                          </p:spTgt>
                                        </p:tgtEl>
                                        <p:attrNameLst>
                                          <p:attrName>style.visibility</p:attrName>
                                        </p:attrNameLst>
                                      </p:cBhvr>
                                      <p:to>
                                        <p:strVal val="visible"/>
                                      </p:to>
                                    </p:set>
                                    <p:animEffect transition="in" filter="fade">
                                      <p:cBhvr>
                                        <p:cTn id="58" dur="1000"/>
                                        <p:tgtEl>
                                          <p:spTgt spid="8">
                                            <p:txEl>
                                              <p:pRg st="9" end="9"/>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txEl>
                                              <p:pRg st="16" end="16"/>
                                            </p:txEl>
                                          </p:spTgt>
                                        </p:tgtEl>
                                        <p:attrNameLst>
                                          <p:attrName>style.visibility</p:attrName>
                                        </p:attrNameLst>
                                      </p:cBhvr>
                                      <p:to>
                                        <p:strVal val="visible"/>
                                      </p:to>
                                    </p:set>
                                    <p:animEffect transition="in" filter="fade">
                                      <p:cBhvr>
                                        <p:cTn id="61" dur="1000"/>
                                        <p:tgtEl>
                                          <p:spTgt spid="8">
                                            <p:txEl>
                                              <p:pRg st="16" end="16"/>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txEl>
                                              <p:pRg st="19" end="19"/>
                                            </p:txEl>
                                          </p:spTgt>
                                        </p:tgtEl>
                                        <p:attrNameLst>
                                          <p:attrName>style.visibility</p:attrName>
                                        </p:attrNameLst>
                                      </p:cBhvr>
                                      <p:to>
                                        <p:strVal val="visible"/>
                                      </p:to>
                                    </p:set>
                                    <p:animEffect transition="in" filter="fade">
                                      <p:cBhvr>
                                        <p:cTn id="64" dur="1000"/>
                                        <p:tgtEl>
                                          <p:spTgt spid="8">
                                            <p:txEl>
                                              <p:pRg st="19" end="19"/>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8">
                                            <p:txEl>
                                              <p:pRg st="30" end="30"/>
                                            </p:txEl>
                                          </p:spTgt>
                                        </p:tgtEl>
                                        <p:attrNameLst>
                                          <p:attrName>style.visibility</p:attrName>
                                        </p:attrNameLst>
                                      </p:cBhvr>
                                      <p:to>
                                        <p:strVal val="visible"/>
                                      </p:to>
                                    </p:set>
                                    <p:animEffect transition="in" filter="fade">
                                      <p:cBhvr>
                                        <p:cTn id="67" dur="1000"/>
                                        <p:tgtEl>
                                          <p:spTgt spid="8">
                                            <p:txEl>
                                              <p:pRg st="30" end="30"/>
                                            </p:tx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8">
                                            <p:txEl>
                                              <p:pRg st="32" end="32"/>
                                            </p:txEl>
                                          </p:spTgt>
                                        </p:tgtEl>
                                        <p:attrNameLst>
                                          <p:attrName>style.visibility</p:attrName>
                                        </p:attrNameLst>
                                      </p:cBhvr>
                                      <p:to>
                                        <p:strVal val="visible"/>
                                      </p:to>
                                    </p:set>
                                    <p:animEffect transition="in" filter="fade">
                                      <p:cBhvr>
                                        <p:cTn id="70" dur="1000"/>
                                        <p:tgtEl>
                                          <p:spTgt spid="8">
                                            <p:txEl>
                                              <p:pRg st="32" end="32"/>
                                            </p:tx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
                                            <p:txEl>
                                              <p:pRg st="34" end="34"/>
                                            </p:txEl>
                                          </p:spTgt>
                                        </p:tgtEl>
                                        <p:attrNameLst>
                                          <p:attrName>style.visibility</p:attrName>
                                        </p:attrNameLst>
                                      </p:cBhvr>
                                      <p:to>
                                        <p:strVal val="visible"/>
                                      </p:to>
                                    </p:set>
                                    <p:animEffect transition="in" filter="fade">
                                      <p:cBhvr>
                                        <p:cTn id="73" dur="1000"/>
                                        <p:tgtEl>
                                          <p:spTgt spid="8">
                                            <p:txEl>
                                              <p:pRg st="34" end="34"/>
                                            </p:tx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
                                            <p:txEl>
                                              <p:pRg st="39" end="39"/>
                                            </p:txEl>
                                          </p:spTgt>
                                        </p:tgtEl>
                                        <p:attrNameLst>
                                          <p:attrName>style.visibility</p:attrName>
                                        </p:attrNameLst>
                                      </p:cBhvr>
                                      <p:to>
                                        <p:strVal val="visible"/>
                                      </p:to>
                                    </p:set>
                                    <p:animEffect transition="in" filter="fade">
                                      <p:cBhvr>
                                        <p:cTn id="76" dur="1000"/>
                                        <p:tgtEl>
                                          <p:spTgt spid="8">
                                            <p:txEl>
                                              <p:pRg st="39" end="39"/>
                                            </p:tx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8">
                                            <p:txEl>
                                              <p:pRg st="43" end="43"/>
                                            </p:txEl>
                                          </p:spTgt>
                                        </p:tgtEl>
                                        <p:attrNameLst>
                                          <p:attrName>style.visibility</p:attrName>
                                        </p:attrNameLst>
                                      </p:cBhvr>
                                      <p:to>
                                        <p:strVal val="visible"/>
                                      </p:to>
                                    </p:set>
                                    <p:animEffect transition="in" filter="fade">
                                      <p:cBhvr>
                                        <p:cTn id="79" dur="1000"/>
                                        <p:tgtEl>
                                          <p:spTgt spid="8">
                                            <p:txEl>
                                              <p:pRg st="43" end="43"/>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8">
                                            <p:txEl>
                                              <p:pRg st="45" end="45"/>
                                            </p:txEl>
                                          </p:spTgt>
                                        </p:tgtEl>
                                        <p:attrNameLst>
                                          <p:attrName>style.visibility</p:attrName>
                                        </p:attrNameLst>
                                      </p:cBhvr>
                                      <p:to>
                                        <p:strVal val="visible"/>
                                      </p:to>
                                    </p:set>
                                    <p:animEffect transition="in" filter="fade">
                                      <p:cBhvr>
                                        <p:cTn id="82" dur="1000"/>
                                        <p:tgtEl>
                                          <p:spTgt spid="8">
                                            <p:txEl>
                                              <p:pRg st="45" end="45"/>
                                            </p:tx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
                                            <p:txEl>
                                              <p:pRg st="49" end="49"/>
                                            </p:txEl>
                                          </p:spTgt>
                                        </p:tgtEl>
                                        <p:attrNameLst>
                                          <p:attrName>style.visibility</p:attrName>
                                        </p:attrNameLst>
                                      </p:cBhvr>
                                      <p:to>
                                        <p:strVal val="visible"/>
                                      </p:to>
                                    </p:set>
                                    <p:animEffect transition="in" filter="fade">
                                      <p:cBhvr>
                                        <p:cTn id="85" dur="1000"/>
                                        <p:tgtEl>
                                          <p:spTgt spid="8">
                                            <p:txEl>
                                              <p:pRg st="49" end="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8" grpId="0" build="allAtOnce"/>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3"/>
          <p:cNvSpPr>
            <a:spLocks noGrp="1" noChangeArrowheads="1"/>
          </p:cNvSpPr>
          <p:nvPr>
            <p:ph type="subTitle" sz="quarter" idx="1"/>
          </p:nvPr>
        </p:nvSpPr>
        <p:spPr>
          <a:xfrm>
            <a:off x="0" y="0"/>
            <a:ext cx="9144000" cy="6858000"/>
          </a:xfrm>
          <a:ln>
            <a:solidFill>
              <a:schemeClr val="tx1"/>
            </a:solidFill>
          </a:ln>
        </p:spPr>
        <p:txBody>
          <a:bodyPr/>
          <a:lstStyle/>
          <a:p>
            <a:pPr>
              <a:lnSpc>
                <a:spcPct val="80000"/>
              </a:lnSpc>
            </a:pPr>
            <a:endParaRPr lang="fr-FR" sz="900" b="1" dirty="0"/>
          </a:p>
          <a:p>
            <a:pPr>
              <a:lnSpc>
                <a:spcPct val="80000"/>
              </a:lnSpc>
            </a:pPr>
            <a:endParaRPr lang="fr-FR" sz="1000" b="1" dirty="0">
              <a:solidFill>
                <a:srgbClr val="E4600E"/>
              </a:solidFill>
              <a:effectLst>
                <a:outerShdw blurRad="38100" dist="38100" dir="2700000" algn="tl">
                  <a:srgbClr val="FFFFFF"/>
                </a:outerShdw>
              </a:effectLst>
            </a:endParaRPr>
          </a:p>
          <a:p>
            <a:pPr>
              <a:lnSpc>
                <a:spcPct val="80000"/>
              </a:lnSpc>
            </a:pPr>
            <a:endParaRPr lang="fr-FR" sz="1000" b="1" dirty="0">
              <a:solidFill>
                <a:srgbClr val="E4600E"/>
              </a:solidFill>
              <a:effectLst>
                <a:outerShdw blurRad="38100" dist="38100" dir="2700000" algn="tl">
                  <a:srgbClr val="FFFFFF"/>
                </a:outerShdw>
              </a:effectLst>
            </a:endParaRPr>
          </a:p>
          <a:p>
            <a:pPr>
              <a:lnSpc>
                <a:spcPct val="80000"/>
              </a:lnSpc>
            </a:pPr>
            <a:endParaRPr lang="fr-FR" altLang="zh-CN" sz="10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1600" b="1" dirty="0">
              <a:ea typeface="宋体" pitchFamily="2" charset="-122"/>
            </a:endParaRPr>
          </a:p>
          <a:p>
            <a:pPr>
              <a:lnSpc>
                <a:spcPct val="80000"/>
              </a:lnSpc>
            </a:pPr>
            <a:endParaRPr lang="fr-FR" altLang="zh-CN" sz="1600" b="1"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nSpc>
                <a:spcPct val="80000"/>
              </a:lnSpc>
            </a:pPr>
            <a:endParaRPr lang="fr-FR" altLang="zh-CN" sz="300" dirty="0">
              <a:ea typeface="宋体" pitchFamily="2" charset="-122"/>
            </a:endParaRPr>
          </a:p>
          <a:p>
            <a:pPr algn="l">
              <a:lnSpc>
                <a:spcPct val="80000"/>
              </a:lnSpc>
            </a:pPr>
            <a:endParaRPr lang="fr-FR" altLang="zh-CN" sz="300" b="1" dirty="0">
              <a:ea typeface="宋体" pitchFamily="2" charset="-122"/>
            </a:endParaRPr>
          </a:p>
          <a:p>
            <a:pPr algn="l">
              <a:lnSpc>
                <a:spcPct val="80000"/>
              </a:lnSpc>
            </a:pPr>
            <a:endParaRPr lang="fr-FR" altLang="zh-CN" sz="300" b="1" dirty="0">
              <a:ea typeface="宋体" pitchFamily="2" charset="-122"/>
            </a:endParaRPr>
          </a:p>
          <a:p>
            <a:pPr algn="l">
              <a:lnSpc>
                <a:spcPct val="80000"/>
              </a:lnSpc>
            </a:pPr>
            <a:endParaRPr lang="fr-FR" altLang="zh-CN" sz="300" b="1" dirty="0">
              <a:ea typeface="宋体" pitchFamily="2" charset="-122"/>
            </a:endParaRPr>
          </a:p>
          <a:p>
            <a:pPr algn="l">
              <a:lnSpc>
                <a:spcPct val="80000"/>
              </a:lnSpc>
            </a:pPr>
            <a:r>
              <a:rPr lang="fr-FR" altLang="zh-CN" sz="300" b="1" dirty="0">
                <a:ea typeface="宋体" pitchFamily="2" charset="-122"/>
              </a:rPr>
              <a:t>        </a:t>
            </a:r>
          </a:p>
          <a:p>
            <a:pPr algn="l">
              <a:lnSpc>
                <a:spcPct val="80000"/>
              </a:lnSpc>
            </a:pPr>
            <a:endParaRPr lang="fr-FR" altLang="zh-CN" sz="1600" b="1" dirty="0" smtClean="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a:ea typeface="宋体" pitchFamily="2" charset="-122"/>
            </a:endParaRPr>
          </a:p>
          <a:p>
            <a:pPr algn="l">
              <a:lnSpc>
                <a:spcPct val="80000"/>
              </a:lnSpc>
            </a:pPr>
            <a:endParaRPr lang="fr-FR" altLang="zh-CN" sz="1600" b="1" dirty="0" smtClean="0">
              <a:ea typeface="宋体" pitchFamily="2" charset="-122"/>
            </a:endParaRPr>
          </a:p>
          <a:p>
            <a:pPr algn="l">
              <a:lnSpc>
                <a:spcPct val="80000"/>
              </a:lnSpc>
            </a:pPr>
            <a:endParaRPr lang="fr-FR" altLang="zh-CN" sz="1600" b="1" dirty="0">
              <a:ea typeface="宋体" pitchFamily="2" charset="-122"/>
            </a:endParaRPr>
          </a:p>
          <a:p>
            <a:pPr algn="l">
              <a:lnSpc>
                <a:spcPct val="80000"/>
              </a:lnSpc>
            </a:pPr>
            <a:r>
              <a:rPr lang="fr-FR" altLang="zh-CN" sz="1600" b="1" dirty="0" smtClean="0">
                <a:ea typeface="宋体" pitchFamily="2" charset="-122"/>
              </a:rPr>
              <a:t>                                     </a:t>
            </a:r>
          </a:p>
        </p:txBody>
      </p:sp>
      <p:sp>
        <p:nvSpPr>
          <p:cNvPr id="522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CA"/>
          </a:p>
        </p:txBody>
      </p:sp>
      <p:pic>
        <p:nvPicPr>
          <p:cNvPr id="7" name="Image 6" descr="C:\Users\acer\Documents\현장조감영상DW_Algeria_20131204.mp4_snapshot_00.35_[2016.03.19_22.29.38].jpg"/>
          <p:cNvPicPr/>
          <p:nvPr/>
        </p:nvPicPr>
        <p:blipFill>
          <a:blip r:embed="rId3"/>
          <a:srcRect/>
          <a:stretch>
            <a:fillRect/>
          </a:stretch>
        </p:blipFill>
        <p:spPr bwMode="auto">
          <a:xfrm>
            <a:off x="0" y="1"/>
            <a:ext cx="9144000" cy="6929462"/>
          </a:xfrm>
          <a:prstGeom prst="rect">
            <a:avLst/>
          </a:prstGeom>
          <a:noFill/>
          <a:ln w="9525">
            <a:noFill/>
            <a:miter lim="800000"/>
            <a:headEnd/>
            <a:tailEnd/>
          </a:ln>
        </p:spPr>
      </p:pic>
      <p:sp>
        <p:nvSpPr>
          <p:cNvPr id="6" name="Rectangle 5"/>
          <p:cNvSpPr/>
          <p:nvPr/>
        </p:nvSpPr>
        <p:spPr>
          <a:xfrm>
            <a:off x="-428660" y="1428736"/>
            <a:ext cx="10001256" cy="4071966"/>
          </a:xfrm>
          <a:prstGeom prst="rect">
            <a:avLst/>
          </a:prstGeom>
          <a:gradFill flip="none" rotWithShape="1">
            <a:gsLst>
              <a:gs pos="5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dirty="0">
              <a:ln>
                <a:solidFill>
                  <a:schemeClr val="tx1"/>
                </a:solidFill>
              </a:ln>
              <a:solidFill>
                <a:sysClr val="windowText" lastClr="000000"/>
              </a:solidFill>
            </a:endParaRPr>
          </a:p>
        </p:txBody>
      </p:sp>
      <p:sp>
        <p:nvSpPr>
          <p:cNvPr id="8" name="ZoneTexte 7"/>
          <p:cNvSpPr txBox="1"/>
          <p:nvPr/>
        </p:nvSpPr>
        <p:spPr>
          <a:xfrm>
            <a:off x="1714480" y="1928802"/>
            <a:ext cx="5357850" cy="2862322"/>
          </a:xfrm>
          <a:prstGeom prst="rect">
            <a:avLst/>
          </a:prstGeom>
          <a:no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fr-FR" sz="6000" b="1" dirty="0" smtClean="0">
                <a:ln w="28575">
                  <a:solidFill>
                    <a:srgbClr val="A06B1C"/>
                  </a:solidFill>
                </a:ln>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lin ang="2700000" scaled="1"/>
                  <a:tileRect/>
                </a:gradFill>
                <a:effectLst>
                  <a:outerShdw blurRad="38100" dist="38100" dir="2700000" algn="tl">
                    <a:srgbClr val="000000">
                      <a:alpha val="43137"/>
                    </a:srgbClr>
                  </a:outerShdw>
                </a:effectLst>
              </a:rPr>
              <a:t>Merci pour votre attention</a:t>
            </a:r>
            <a:endParaRPr lang="fr-FR" sz="6000" b="1" dirty="0">
              <a:ln w="28575">
                <a:solidFill>
                  <a:srgbClr val="A06B1C"/>
                </a:solidFill>
              </a:ln>
              <a:gradFill flip="none" rotWithShape="1">
                <a:gsLst>
                  <a:gs pos="0">
                    <a:schemeClr val="bg1">
                      <a:tint val="66000"/>
                      <a:satMod val="160000"/>
                    </a:schemeClr>
                  </a:gs>
                  <a:gs pos="50000">
                    <a:schemeClr val="bg1">
                      <a:tint val="44500"/>
                      <a:satMod val="160000"/>
                    </a:schemeClr>
                  </a:gs>
                  <a:gs pos="100000">
                    <a:schemeClr val="bg1">
                      <a:tint val="23500"/>
                      <a:satMod val="160000"/>
                    </a:schemeClr>
                  </a:gs>
                </a:gsLst>
                <a:lin ang="2700000" scaled="1"/>
                <a:tileRect/>
              </a:gradFill>
              <a:effectLst>
                <a:outerShdw blurRad="38100" dist="38100" dir="2700000" algn="tl">
                  <a:srgbClr val="000000">
                    <a:alpha val="43137"/>
                  </a:srgbClr>
                </a:outerShdw>
              </a:effectLst>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4" presetClass="path" presetSubtype="0" accel="50000" decel="50000" fill="hold" grpId="1" nodeType="withEffect">
                                  <p:stCondLst>
                                    <p:cond delay="0"/>
                                  </p:stCondLst>
                                  <p:childTnLst>
                                    <p:animMotion origin="layout" path="M 1.66667E-6 3.33333E-6 L 0.00399 -0.29908 " pathEditMode="relative" rAng="0" ptsTypes="AA">
                                      <p:cBhvr>
                                        <p:cTn id="9" dur="1000" fill="hold"/>
                                        <p:tgtEl>
                                          <p:spTgt spid="6"/>
                                        </p:tgtEl>
                                        <p:attrNameLst>
                                          <p:attrName>ppt_x</p:attrName>
                                          <p:attrName>ppt_y</p:attrName>
                                        </p:attrNameLst>
                                      </p:cBhvr>
                                      <p:rCtr x="2" y="-1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4346" y="357166"/>
            <a:ext cx="9144000" cy="648000"/>
          </a:xfrm>
          <a:prstGeom prst="rect">
            <a:avLst/>
          </a:prstGeom>
          <a:gradFill flip="none" rotWithShape="1">
            <a:gsLst>
              <a:gs pos="5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dirty="0">
              <a:ln>
                <a:solidFill>
                  <a:schemeClr val="tx1"/>
                </a:solidFill>
              </a:ln>
              <a:solidFill>
                <a:sysClr val="windowText" lastClr="000000"/>
              </a:solidFill>
            </a:endParaRPr>
          </a:p>
        </p:txBody>
      </p:sp>
      <p:sp>
        <p:nvSpPr>
          <p:cNvPr id="5" name="Rectangle à coins arrondis 4"/>
          <p:cNvSpPr/>
          <p:nvPr/>
        </p:nvSpPr>
        <p:spPr>
          <a:xfrm>
            <a:off x="1904284" y="5715016"/>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2400" dirty="0">
              <a:solidFill>
                <a:schemeClr val="tx1"/>
              </a:solidFill>
              <a:latin typeface="Candara" pitchFamily="34" charset="0"/>
            </a:endParaRPr>
          </a:p>
        </p:txBody>
      </p:sp>
      <p:pic>
        <p:nvPicPr>
          <p:cNvPr id="6" name="Picture 3"/>
          <p:cNvPicPr>
            <a:picLocks noChangeAspect="1" noChangeArrowheads="1"/>
          </p:cNvPicPr>
          <p:nvPr/>
        </p:nvPicPr>
        <p:blipFill>
          <a:blip r:embed="rId3" cstate="print"/>
          <a:stretch>
            <a:fillRect/>
          </a:stretch>
        </p:blipFill>
        <p:spPr bwMode="auto">
          <a:xfrm>
            <a:off x="1500166" y="4071942"/>
            <a:ext cx="5760640" cy="500066"/>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7" name="Rectangle à coins arrondis 6"/>
          <p:cNvSpPr/>
          <p:nvPr/>
        </p:nvSpPr>
        <p:spPr>
          <a:xfrm>
            <a:off x="1571604" y="3995944"/>
            <a:ext cx="5715040" cy="576064"/>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b="1" i="1" dirty="0" smtClean="0">
                <a:solidFill>
                  <a:schemeClr val="bg2">
                    <a:lumMod val="75000"/>
                  </a:schemeClr>
                </a:solidFill>
                <a:latin typeface="Times New Roman" pitchFamily="18" charset="0"/>
                <a:cs typeface="Times New Roman" pitchFamily="18" charset="0"/>
              </a:rPr>
              <a:t>Développement de la solution programmable</a:t>
            </a:r>
            <a:endParaRPr lang="fr-FR" dirty="0">
              <a:solidFill>
                <a:schemeClr val="bg2">
                  <a:lumMod val="75000"/>
                </a:schemeClr>
              </a:solidFill>
              <a:latin typeface="Times New Roman" pitchFamily="18" charset="0"/>
              <a:cs typeface="Times New Roman" pitchFamily="18" charset="0"/>
            </a:endParaRPr>
          </a:p>
        </p:txBody>
      </p:sp>
      <p:pic>
        <p:nvPicPr>
          <p:cNvPr id="8" name="Picture 3"/>
          <p:cNvPicPr>
            <a:picLocks noChangeAspect="1" noChangeArrowheads="1"/>
          </p:cNvPicPr>
          <p:nvPr/>
        </p:nvPicPr>
        <p:blipFill>
          <a:blip r:embed="rId3" cstate="print"/>
          <a:stretch>
            <a:fillRect/>
          </a:stretch>
        </p:blipFill>
        <p:spPr bwMode="auto">
          <a:xfrm>
            <a:off x="1500166" y="4714884"/>
            <a:ext cx="5760640" cy="430908"/>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9" name="Rectangle à coins arrondis 8"/>
          <p:cNvSpPr/>
          <p:nvPr/>
        </p:nvSpPr>
        <p:spPr>
          <a:xfrm>
            <a:off x="2143108" y="4716024"/>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2000" b="1" dirty="0" smtClean="0">
                <a:solidFill>
                  <a:schemeClr val="bg2">
                    <a:lumMod val="75000"/>
                  </a:schemeClr>
                </a:solidFill>
                <a:latin typeface="Candara" pitchFamily="34" charset="0"/>
              </a:rPr>
              <a:t> </a:t>
            </a:r>
            <a:endParaRPr lang="fr-FR" sz="2000" dirty="0">
              <a:solidFill>
                <a:schemeClr val="bg1"/>
              </a:solidFill>
              <a:latin typeface="Candara" pitchFamily="34" charset="0"/>
            </a:endParaRPr>
          </a:p>
        </p:txBody>
      </p:sp>
      <p:pic>
        <p:nvPicPr>
          <p:cNvPr id="10" name="Picture 3"/>
          <p:cNvPicPr>
            <a:picLocks noChangeAspect="1" noChangeArrowheads="1"/>
          </p:cNvPicPr>
          <p:nvPr/>
        </p:nvPicPr>
        <p:blipFill>
          <a:blip r:embed="rId3" cstate="print"/>
          <a:stretch>
            <a:fillRect/>
          </a:stretch>
        </p:blipFill>
        <p:spPr bwMode="auto">
          <a:xfrm>
            <a:off x="1547094" y="5360676"/>
            <a:ext cx="5760640" cy="354340"/>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11" name="Rectangle à coins arrondis 10"/>
          <p:cNvSpPr/>
          <p:nvPr/>
        </p:nvSpPr>
        <p:spPr>
          <a:xfrm>
            <a:off x="2143108" y="5286388"/>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b="1" dirty="0" smtClean="0">
                <a:solidFill>
                  <a:schemeClr val="bg2">
                    <a:lumMod val="75000"/>
                  </a:schemeClr>
                </a:solidFill>
                <a:latin typeface="Times New Roman" pitchFamily="18" charset="0"/>
                <a:cs typeface="Times New Roman" pitchFamily="18" charset="0"/>
              </a:rPr>
              <a:t>Développement de la Solution  Arduino</a:t>
            </a:r>
            <a:endParaRPr lang="fr-FR" dirty="0">
              <a:solidFill>
                <a:schemeClr val="bg2">
                  <a:lumMod val="75000"/>
                </a:schemeClr>
              </a:solidFill>
              <a:latin typeface="Times New Roman" pitchFamily="18" charset="0"/>
              <a:cs typeface="Times New Roman" pitchFamily="18" charset="0"/>
            </a:endParaRPr>
          </a:p>
        </p:txBody>
      </p:sp>
      <p:pic>
        <p:nvPicPr>
          <p:cNvPr id="12" name="Picture 3"/>
          <p:cNvPicPr>
            <a:picLocks noChangeAspect="1" noChangeArrowheads="1"/>
          </p:cNvPicPr>
          <p:nvPr/>
        </p:nvPicPr>
        <p:blipFill>
          <a:blip r:embed="rId3" cstate="print"/>
          <a:stretch>
            <a:fillRect/>
          </a:stretch>
        </p:blipFill>
        <p:spPr bwMode="auto">
          <a:xfrm>
            <a:off x="1547094" y="5936740"/>
            <a:ext cx="5760639" cy="349780"/>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13" name="Rectangle à coins arrondis 12"/>
          <p:cNvSpPr/>
          <p:nvPr/>
        </p:nvSpPr>
        <p:spPr>
          <a:xfrm>
            <a:off x="2143108" y="5929330"/>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sz="2000" dirty="0">
              <a:solidFill>
                <a:schemeClr val="bg1"/>
              </a:solidFill>
              <a:latin typeface="Candara" pitchFamily="34" charset="0"/>
            </a:endParaRPr>
          </a:p>
        </p:txBody>
      </p:sp>
      <p:pic>
        <p:nvPicPr>
          <p:cNvPr id="14" name="Picture 3"/>
          <p:cNvPicPr>
            <a:picLocks noChangeAspect="1" noChangeArrowheads="1"/>
          </p:cNvPicPr>
          <p:nvPr/>
        </p:nvPicPr>
        <p:blipFill>
          <a:blip r:embed="rId3" cstate="print"/>
          <a:stretch>
            <a:fillRect/>
          </a:stretch>
        </p:blipFill>
        <p:spPr bwMode="auto">
          <a:xfrm>
            <a:off x="1428728" y="6429396"/>
            <a:ext cx="5857916" cy="285753"/>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15" name="Rectangle à coins arrondis 14"/>
          <p:cNvSpPr/>
          <p:nvPr/>
        </p:nvSpPr>
        <p:spPr>
          <a:xfrm>
            <a:off x="1475656" y="6357958"/>
            <a:ext cx="616817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b="1" dirty="0" smtClean="0">
                <a:solidFill>
                  <a:schemeClr val="bg2">
                    <a:lumMod val="75000"/>
                  </a:schemeClr>
                </a:solidFill>
                <a:latin typeface="Times New Roman" pitchFamily="18" charset="0"/>
                <a:cs typeface="Times New Roman" pitchFamily="18" charset="0"/>
              </a:rPr>
              <a:t>Conclusion</a:t>
            </a:r>
            <a:endParaRPr lang="fr-FR" b="1" dirty="0">
              <a:solidFill>
                <a:schemeClr val="bg2">
                  <a:lumMod val="75000"/>
                </a:schemeClr>
              </a:solidFill>
              <a:latin typeface="Times New Roman" pitchFamily="18" charset="0"/>
              <a:cs typeface="Times New Roman" pitchFamily="18" charset="0"/>
            </a:endParaRPr>
          </a:p>
        </p:txBody>
      </p:sp>
      <p:pic>
        <p:nvPicPr>
          <p:cNvPr id="16" name="Picture 3"/>
          <p:cNvPicPr>
            <a:picLocks noChangeAspect="1" noChangeArrowheads="1"/>
          </p:cNvPicPr>
          <p:nvPr/>
        </p:nvPicPr>
        <p:blipFill>
          <a:blip r:embed="rId3" cstate="print"/>
          <a:stretch>
            <a:fillRect/>
          </a:stretch>
        </p:blipFill>
        <p:spPr bwMode="auto">
          <a:xfrm>
            <a:off x="1428728" y="2571744"/>
            <a:ext cx="5760640" cy="5715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7" name="Rectangle à coins arrondis 16"/>
          <p:cNvSpPr/>
          <p:nvPr/>
        </p:nvSpPr>
        <p:spPr>
          <a:xfrm>
            <a:off x="2024742" y="2786058"/>
            <a:ext cx="4714908" cy="428628"/>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fr-FR" b="1" i="1" dirty="0" smtClean="0">
                <a:solidFill>
                  <a:schemeClr val="bg2">
                    <a:lumMod val="75000"/>
                  </a:schemeClr>
                </a:solidFill>
                <a:latin typeface="Times New Roman" pitchFamily="18" charset="0"/>
                <a:cs typeface="Times New Roman" pitchFamily="18" charset="0"/>
              </a:rPr>
              <a:t>Présentation de la central à cycle combinée de RAS-DJINET</a:t>
            </a:r>
            <a:endParaRPr lang="fr-FR" dirty="0" smtClean="0">
              <a:solidFill>
                <a:schemeClr val="bg2">
                  <a:lumMod val="75000"/>
                </a:schemeClr>
              </a:solidFill>
              <a:latin typeface="Times New Roman" pitchFamily="18" charset="0"/>
              <a:cs typeface="Times New Roman" pitchFamily="18" charset="0"/>
            </a:endParaRPr>
          </a:p>
          <a:p>
            <a:pPr algn="ctr" fontAlgn="auto">
              <a:spcBef>
                <a:spcPts val="0"/>
              </a:spcBef>
              <a:spcAft>
                <a:spcPts val="0"/>
              </a:spcAft>
              <a:defRPr/>
            </a:pPr>
            <a:endParaRPr lang="fr-FR" sz="2000" dirty="0">
              <a:solidFill>
                <a:schemeClr val="bg1"/>
              </a:solidFill>
              <a:latin typeface="Candara" pitchFamily="34" charset="0"/>
            </a:endParaRPr>
          </a:p>
        </p:txBody>
      </p:sp>
      <p:sp>
        <p:nvSpPr>
          <p:cNvPr id="18" name="Rectangle 4"/>
          <p:cNvSpPr>
            <a:spLocks noChangeArrowheads="1"/>
          </p:cNvSpPr>
          <p:nvPr/>
        </p:nvSpPr>
        <p:spPr bwMode="auto">
          <a:xfrm>
            <a:off x="357158" y="285728"/>
            <a:ext cx="8229600" cy="642943"/>
          </a:xfrm>
          <a:prstGeom prst="rect">
            <a:avLst/>
          </a:prstGeom>
          <a:noFill/>
          <a:ln w="9525">
            <a:noFill/>
            <a:miter lim="800000"/>
            <a:headEnd/>
            <a:tailEnd/>
          </a:ln>
          <a:effectLst/>
        </p:spPr>
        <p:txBody>
          <a:bodyPr anchor="ctr" anchorCtr="1"/>
          <a:lstStyle/>
          <a:p>
            <a:pPr algn="ctr"/>
            <a:r>
              <a:rPr lang="fr-FR" sz="4400" dirty="0" smtClean="0">
                <a:solidFill>
                  <a:srgbClr val="E4600E"/>
                </a:solidFill>
                <a:effectLst>
                  <a:reflection blurRad="6350" stA="55000" endA="50" endPos="85000" dir="5400000" sy="-100000" algn="bl" rotWithShape="0"/>
                </a:effectLst>
                <a:cs typeface="Arial" charset="0"/>
              </a:rPr>
              <a:t>Plan de travail</a:t>
            </a:r>
            <a:endParaRPr lang="fr-FR" sz="4400" dirty="0">
              <a:solidFill>
                <a:srgbClr val="E4600E"/>
              </a:solidFill>
              <a:effectLst>
                <a:reflection blurRad="6350" stA="55000" endA="50" endPos="85000" dir="5400000" sy="-100000" algn="bl" rotWithShape="0"/>
              </a:effectLst>
              <a:cs typeface="Arial" charset="0"/>
            </a:endParaRPr>
          </a:p>
        </p:txBody>
      </p:sp>
      <p:pic>
        <p:nvPicPr>
          <p:cNvPr id="20" name="Picture 3"/>
          <p:cNvPicPr>
            <a:picLocks noChangeAspect="1" noChangeArrowheads="1"/>
          </p:cNvPicPr>
          <p:nvPr/>
        </p:nvPicPr>
        <p:blipFill>
          <a:blip r:embed="rId3" cstate="print"/>
          <a:stretch>
            <a:fillRect/>
          </a:stretch>
        </p:blipFill>
        <p:spPr bwMode="auto">
          <a:xfrm>
            <a:off x="1428728" y="1285860"/>
            <a:ext cx="5760640" cy="500066"/>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23" name="Rectangle 22"/>
          <p:cNvSpPr/>
          <p:nvPr/>
        </p:nvSpPr>
        <p:spPr>
          <a:xfrm>
            <a:off x="1571604" y="4677470"/>
            <a:ext cx="5715040" cy="369332"/>
          </a:xfrm>
          <a:prstGeom prst="rect">
            <a:avLst/>
          </a:prstGeom>
        </p:spPr>
        <p:txBody>
          <a:bodyPr wrap="square">
            <a:spAutoFit/>
          </a:bodyPr>
          <a:lstStyle/>
          <a:p>
            <a:pPr algn="ctr"/>
            <a:r>
              <a:rPr lang="fr-FR" b="1" dirty="0" smtClean="0">
                <a:solidFill>
                  <a:schemeClr val="bg2">
                    <a:lumMod val="75000"/>
                  </a:schemeClr>
                </a:solidFill>
                <a:latin typeface="Times New Roman" pitchFamily="18" charset="0"/>
                <a:cs typeface="Times New Roman" pitchFamily="18" charset="0"/>
              </a:rPr>
              <a:t>Développement de la solution supervision</a:t>
            </a:r>
            <a:endParaRPr lang="fr-FR" dirty="0">
              <a:solidFill>
                <a:schemeClr val="bg2">
                  <a:lumMod val="75000"/>
                </a:schemeClr>
              </a:solidFill>
              <a:latin typeface="Times New Roman" pitchFamily="18" charset="0"/>
              <a:cs typeface="Times New Roman" pitchFamily="18" charset="0"/>
            </a:endParaRPr>
          </a:p>
        </p:txBody>
      </p:sp>
      <p:sp>
        <p:nvSpPr>
          <p:cNvPr id="25" name="Rectangle 24"/>
          <p:cNvSpPr/>
          <p:nvPr/>
        </p:nvSpPr>
        <p:spPr>
          <a:xfrm>
            <a:off x="3247737" y="1357298"/>
            <a:ext cx="1967205" cy="369332"/>
          </a:xfrm>
          <a:prstGeom prst="rect">
            <a:avLst/>
          </a:prstGeom>
        </p:spPr>
        <p:txBody>
          <a:bodyPr wrap="square">
            <a:spAutoFit/>
          </a:bodyPr>
          <a:lstStyle/>
          <a:p>
            <a:pPr algn="ctr"/>
            <a:r>
              <a:rPr lang="fr-FR" b="1" i="1" dirty="0" smtClean="0">
                <a:solidFill>
                  <a:schemeClr val="bg2">
                    <a:lumMod val="75000"/>
                  </a:schemeClr>
                </a:solidFill>
                <a:latin typeface="Times New Roman" pitchFamily="18" charset="0"/>
                <a:cs typeface="Times New Roman" pitchFamily="18" charset="0"/>
              </a:rPr>
              <a:t>  Introduction</a:t>
            </a:r>
            <a:r>
              <a:rPr lang="fr-FR" b="1" i="1" dirty="0" smtClean="0">
                <a:solidFill>
                  <a:schemeClr val="bg1"/>
                </a:solidFill>
                <a:latin typeface="Times New Roman" pitchFamily="18" charset="0"/>
                <a:cs typeface="Times New Roman" pitchFamily="18" charset="0"/>
              </a:rPr>
              <a:t> </a:t>
            </a:r>
            <a:endParaRPr lang="fr-FR" dirty="0">
              <a:latin typeface="Times New Roman" pitchFamily="18" charset="0"/>
              <a:cs typeface="Times New Roman" pitchFamily="18" charset="0"/>
            </a:endParaRPr>
          </a:p>
        </p:txBody>
      </p:sp>
      <p:sp>
        <p:nvSpPr>
          <p:cNvPr id="26" name="Rectangle 25"/>
          <p:cNvSpPr/>
          <p:nvPr/>
        </p:nvSpPr>
        <p:spPr>
          <a:xfrm>
            <a:off x="1785918" y="5917188"/>
            <a:ext cx="5357850" cy="369332"/>
          </a:xfrm>
          <a:prstGeom prst="rect">
            <a:avLst/>
          </a:prstGeom>
        </p:spPr>
        <p:txBody>
          <a:bodyPr wrap="square">
            <a:spAutoFit/>
          </a:bodyPr>
          <a:lstStyle/>
          <a:p>
            <a:pPr algn="ctr" fontAlgn="auto">
              <a:spcBef>
                <a:spcPts val="0"/>
              </a:spcBef>
              <a:spcAft>
                <a:spcPts val="0"/>
              </a:spcAft>
              <a:defRPr/>
            </a:pPr>
            <a:r>
              <a:rPr lang="fr-FR" b="1" dirty="0" smtClean="0">
                <a:solidFill>
                  <a:schemeClr val="bg2">
                    <a:lumMod val="75000"/>
                  </a:schemeClr>
                </a:solidFill>
                <a:latin typeface="Times New Roman" pitchFamily="18" charset="0"/>
                <a:cs typeface="Times New Roman" pitchFamily="18" charset="0"/>
              </a:rPr>
              <a:t>Présentation de la maquette</a:t>
            </a:r>
            <a:endParaRPr lang="fr-FR" b="1" dirty="0">
              <a:solidFill>
                <a:schemeClr val="bg2">
                  <a:lumMod val="75000"/>
                </a:schemeClr>
              </a:solidFill>
              <a:latin typeface="Times New Roman" pitchFamily="18" charset="0"/>
              <a:cs typeface="Times New Roman" pitchFamily="18" charset="0"/>
            </a:endParaRPr>
          </a:p>
        </p:txBody>
      </p:sp>
      <p:pic>
        <p:nvPicPr>
          <p:cNvPr id="22" name="Picture 3"/>
          <p:cNvPicPr>
            <a:picLocks noChangeAspect="1" noChangeArrowheads="1"/>
          </p:cNvPicPr>
          <p:nvPr/>
        </p:nvPicPr>
        <p:blipFill>
          <a:blip r:embed="rId3" cstate="print"/>
          <a:stretch>
            <a:fillRect/>
          </a:stretch>
        </p:blipFill>
        <p:spPr bwMode="auto">
          <a:xfrm>
            <a:off x="1428728" y="1857364"/>
            <a:ext cx="5760640" cy="500066"/>
          </a:xfrm>
          <a:prstGeom prst="flowChartAlternateProcess">
            <a:avLst/>
          </a:prstGeom>
          <a:solidFill>
            <a:srgbClr val="FFFFFF">
              <a:shade val="85000"/>
            </a:srgbClr>
          </a:solidFill>
          <a:ln>
            <a:noFill/>
          </a:ln>
          <a:effectLst>
            <a:reflection blurRad="12700" stA="38000" endPos="28000" dist="5000" dir="5400000" sy="-100000" algn="bl" rotWithShape="0"/>
          </a:effectLst>
        </p:spPr>
      </p:pic>
      <p:sp>
        <p:nvSpPr>
          <p:cNvPr id="24" name="Rectangle 23"/>
          <p:cNvSpPr/>
          <p:nvPr/>
        </p:nvSpPr>
        <p:spPr>
          <a:xfrm>
            <a:off x="1428728" y="1857364"/>
            <a:ext cx="5786478" cy="369332"/>
          </a:xfrm>
          <a:prstGeom prst="rect">
            <a:avLst/>
          </a:prstGeom>
        </p:spPr>
        <p:txBody>
          <a:bodyPr wrap="square">
            <a:spAutoFit/>
          </a:bodyPr>
          <a:lstStyle/>
          <a:p>
            <a:r>
              <a:rPr lang="fr-FR" b="1" i="1" dirty="0" smtClean="0">
                <a:solidFill>
                  <a:schemeClr val="bg2">
                    <a:lumMod val="75000"/>
                  </a:schemeClr>
                </a:solidFill>
                <a:latin typeface="Times New Roman" pitchFamily="18" charset="0"/>
                <a:cs typeface="Times New Roman" pitchFamily="18" charset="0"/>
              </a:rPr>
              <a:t>        Principe de production d’énergie électrique </a:t>
            </a:r>
            <a:endParaRPr lang="fr-FR" dirty="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iterate type="lt">
                                    <p:tmPct val="5000"/>
                                  </p:iterate>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8">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8">
                                            <p:txEl>
                                              <p:pRg st="0" end="0"/>
                                            </p:txEl>
                                          </p:spTgt>
                                        </p:tgtEl>
                                        <p:attrNameLst>
                                          <p:attrName>style.rotation</p:attrName>
                                        </p:attrNameLst>
                                      </p:cBhvr>
                                      <p:tavLst>
                                        <p:tav tm="0">
                                          <p:val>
                                            <p:fltVal val="90"/>
                                          </p:val>
                                        </p:tav>
                                        <p:tav tm="100000">
                                          <p:val>
                                            <p:fltVal val="0"/>
                                          </p:val>
                                        </p:tav>
                                      </p:tavLst>
                                    </p:anim>
                                    <p:animEffect transition="in" filter="fade">
                                      <p:cBhvr>
                                        <p:cTn id="10" dur="500"/>
                                        <p:tgtEl>
                                          <p:spTgt spid="1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iterate type="lt">
                                    <p:tmPct val="0"/>
                                  </p:iterate>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500"/>
                            </p:stCondLst>
                            <p:childTnLst>
                              <p:par>
                                <p:cTn id="17" presetID="55"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strVal val="#ppt_w*0.70"/>
                                          </p:val>
                                        </p:tav>
                                        <p:tav tm="100000">
                                          <p:val>
                                            <p:strVal val="#ppt_w"/>
                                          </p:val>
                                        </p:tav>
                                      </p:tavLst>
                                    </p:anim>
                                    <p:anim calcmode="lin" valueType="num">
                                      <p:cBhvr>
                                        <p:cTn id="20" dur="500" fill="hold"/>
                                        <p:tgtEl>
                                          <p:spTgt spid="4"/>
                                        </p:tgtEl>
                                        <p:attrNameLst>
                                          <p:attrName>ppt_h</p:attrName>
                                        </p:attrNameLst>
                                      </p:cBhvr>
                                      <p:tavLst>
                                        <p:tav tm="0">
                                          <p:val>
                                            <p:strVal val="#ppt_h"/>
                                          </p:val>
                                        </p:tav>
                                        <p:tav tm="100000">
                                          <p:val>
                                            <p:strVal val="#ppt_h"/>
                                          </p:val>
                                        </p:tav>
                                      </p:tavLst>
                                    </p:anim>
                                    <p:animEffect transition="in" filter="fade">
                                      <p:cBhvr>
                                        <p:cTn id="21" dur="500"/>
                                        <p:tgtEl>
                                          <p:spTgt spid="4"/>
                                        </p:tgtEl>
                                      </p:cBhvr>
                                    </p:animEffect>
                                  </p:childTnLst>
                                </p:cTn>
                              </p:par>
                            </p:childTnLst>
                          </p:cTn>
                        </p:par>
                        <p:par>
                          <p:cTn id="22" fill="hold">
                            <p:stCondLst>
                              <p:cond delay="1000"/>
                            </p:stCondLst>
                            <p:childTnLst>
                              <p:par>
                                <p:cTn id="23" presetID="10" presetClass="entr" presetSubtype="0" fill="hold" nodeType="afterEffect">
                                  <p:stCondLst>
                                    <p:cond delay="0"/>
                                  </p:stCondLst>
                                  <p:iterate type="lt">
                                    <p:tmPct val="0"/>
                                  </p:iterate>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par>
                          <p:cTn id="26" fill="hold">
                            <p:stCondLst>
                              <p:cond delay="1500"/>
                            </p:stCondLst>
                            <p:childTnLst>
                              <p:par>
                                <p:cTn id="27" presetID="23" presetClass="entr" presetSubtype="16" fill="hold" nodeType="afterEffect">
                                  <p:stCondLst>
                                    <p:cond delay="0"/>
                                  </p:stCondLst>
                                  <p:iterate type="lt">
                                    <p:tmPct val="0"/>
                                  </p:iterate>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nodeType="clickEffect">
                                  <p:stCondLst>
                                    <p:cond delay="0"/>
                                  </p:stCondLst>
                                  <p:childTnLst>
                                    <p:animMotion origin="layout" path="M 0 1.09827E-6 L 0 0.08509 " pathEditMode="relative" rAng="0" ptsTypes="AA">
                                      <p:cBhvr>
                                        <p:cTn id="34" dur="500" fill="hold"/>
                                        <p:tgtEl>
                                          <p:spTgt spid="4"/>
                                        </p:tgtEl>
                                        <p:attrNameLst>
                                          <p:attrName>ppt_x</p:attrName>
                                          <p:attrName>ppt_y</p:attrName>
                                        </p:attrNameLst>
                                      </p:cBhvr>
                                      <p:rCtr x="0" y="43"/>
                                    </p:animMotion>
                                  </p:childTnLst>
                                </p:cTn>
                              </p:par>
                            </p:childTnLst>
                          </p:cTn>
                        </p:par>
                        <p:par>
                          <p:cTn id="35" fill="hold">
                            <p:stCondLst>
                              <p:cond delay="500"/>
                            </p:stCondLst>
                            <p:childTnLst>
                              <p:par>
                                <p:cTn id="36" presetID="10" presetClass="entr" presetSubtype="0" fill="hold" nodeType="afterEffect">
                                  <p:stCondLst>
                                    <p:cond delay="0"/>
                                  </p:stCondLst>
                                  <p:iterate type="lt">
                                    <p:tmPct val="0"/>
                                  </p:iterate>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par>
                          <p:cTn id="39" fill="hold">
                            <p:stCondLst>
                              <p:cond delay="1000"/>
                            </p:stCondLst>
                            <p:childTnLst>
                              <p:par>
                                <p:cTn id="40" presetID="23" presetClass="entr" presetSubtype="16" fill="hold" nodeType="afterEffect">
                                  <p:stCondLst>
                                    <p:cond delay="0"/>
                                  </p:stCondLst>
                                  <p:iterate type="lt">
                                    <p:tmPct val="0"/>
                                  </p:iterate>
                                  <p:childTnLst>
                                    <p:set>
                                      <p:cBhvr>
                                        <p:cTn id="41" dur="1" fill="hold">
                                          <p:stCondLst>
                                            <p:cond delay="0"/>
                                          </p:stCondLst>
                                        </p:cTn>
                                        <p:tgtEl>
                                          <p:spTgt spid="6"/>
                                        </p:tgtEl>
                                        <p:attrNameLst>
                                          <p:attrName>style.visibility</p:attrName>
                                        </p:attrNameLst>
                                      </p:cBhvr>
                                      <p:to>
                                        <p:strVal val="visible"/>
                                      </p:to>
                                    </p:set>
                                    <p:anim calcmode="lin" valueType="num">
                                      <p:cBhvr>
                                        <p:cTn id="42" dur="500" fill="hold"/>
                                        <p:tgtEl>
                                          <p:spTgt spid="6"/>
                                        </p:tgtEl>
                                        <p:attrNameLst>
                                          <p:attrName>ppt_w</p:attrName>
                                        </p:attrNameLst>
                                      </p:cBhvr>
                                      <p:tavLst>
                                        <p:tav tm="0">
                                          <p:val>
                                            <p:fltVal val="0"/>
                                          </p:val>
                                        </p:tav>
                                        <p:tav tm="100000">
                                          <p:val>
                                            <p:strVal val="#ppt_w"/>
                                          </p:val>
                                        </p:tav>
                                      </p:tavLst>
                                    </p:anim>
                                    <p:anim calcmode="lin" valueType="num">
                                      <p:cBhvr>
                                        <p:cTn id="43"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0 0.08509 L 0 0.20046 " pathEditMode="relative" rAng="0" ptsTypes="AA">
                                      <p:cBhvr>
                                        <p:cTn id="47" dur="500" fill="hold"/>
                                        <p:tgtEl>
                                          <p:spTgt spid="4"/>
                                        </p:tgtEl>
                                        <p:attrNameLst>
                                          <p:attrName>ppt_x</p:attrName>
                                          <p:attrName>ppt_y</p:attrName>
                                        </p:attrNameLst>
                                      </p:cBhvr>
                                      <p:rCtr x="0" y="58"/>
                                    </p:animMotion>
                                  </p:childTnLst>
                                </p:cTn>
                              </p:par>
                            </p:childTnLst>
                          </p:cTn>
                        </p:par>
                        <p:par>
                          <p:cTn id="48" fill="hold">
                            <p:stCondLst>
                              <p:cond delay="500"/>
                            </p:stCondLst>
                            <p:childTnLst>
                              <p:par>
                                <p:cTn id="49" presetID="10" presetClass="entr" presetSubtype="0" fill="hold" nodeType="afterEffect">
                                  <p:stCondLst>
                                    <p:cond delay="0"/>
                                  </p:stCondLst>
                                  <p:iterate type="lt">
                                    <p:tmPct val="0"/>
                                  </p:iterate>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par>
                          <p:cTn id="52" fill="hold">
                            <p:stCondLst>
                              <p:cond delay="1000"/>
                            </p:stCondLst>
                            <p:childTnLst>
                              <p:par>
                                <p:cTn id="53" presetID="23" presetClass="entr" presetSubtype="16" fill="hold" nodeType="afterEffect">
                                  <p:stCondLst>
                                    <p:cond delay="0"/>
                                  </p:stCondLst>
                                  <p:iterate type="lt">
                                    <p:tmPct val="0"/>
                                  </p:iterate>
                                  <p:childTnLst>
                                    <p:set>
                                      <p:cBhvr>
                                        <p:cTn id="54" dur="1" fill="hold">
                                          <p:stCondLst>
                                            <p:cond delay="0"/>
                                          </p:stCondLst>
                                        </p:cTn>
                                        <p:tgtEl>
                                          <p:spTgt spid="8"/>
                                        </p:tgtEl>
                                        <p:attrNameLst>
                                          <p:attrName>style.visibility</p:attrName>
                                        </p:attrNameLst>
                                      </p:cBhvr>
                                      <p:to>
                                        <p:strVal val="visible"/>
                                      </p:to>
                                    </p:set>
                                    <p:anim calcmode="lin" valueType="num">
                                      <p:cBhvr>
                                        <p:cTn id="55" dur="500" fill="hold"/>
                                        <p:tgtEl>
                                          <p:spTgt spid="8"/>
                                        </p:tgtEl>
                                        <p:attrNameLst>
                                          <p:attrName>ppt_w</p:attrName>
                                        </p:attrNameLst>
                                      </p:cBhvr>
                                      <p:tavLst>
                                        <p:tav tm="0">
                                          <p:val>
                                            <p:fltVal val="0"/>
                                          </p:val>
                                        </p:tav>
                                        <p:tav tm="100000">
                                          <p:val>
                                            <p:strVal val="#ppt_w"/>
                                          </p:val>
                                        </p:tav>
                                      </p:tavLst>
                                    </p:anim>
                                    <p:anim calcmode="lin" valueType="num">
                                      <p:cBhvr>
                                        <p:cTn id="56"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57" fill="hold">
                      <p:stCondLst>
                        <p:cond delay="indefinite"/>
                      </p:stCondLst>
                      <p:childTnLst>
                        <p:par>
                          <p:cTn id="58" fill="hold">
                            <p:stCondLst>
                              <p:cond delay="0"/>
                            </p:stCondLst>
                            <p:childTnLst>
                              <p:par>
                                <p:cTn id="59" presetID="42" presetClass="path" presetSubtype="0" accel="50000" decel="50000" fill="hold" nodeType="clickEffect">
                                  <p:stCondLst>
                                    <p:cond delay="0"/>
                                  </p:stCondLst>
                                  <p:childTnLst>
                                    <p:animMotion origin="layout" path="M 0 0.20046 L 0 0.29503 " pathEditMode="relative" rAng="0" ptsTypes="AA">
                                      <p:cBhvr>
                                        <p:cTn id="60" dur="500" fill="hold"/>
                                        <p:tgtEl>
                                          <p:spTgt spid="4"/>
                                        </p:tgtEl>
                                        <p:attrNameLst>
                                          <p:attrName>ppt_x</p:attrName>
                                          <p:attrName>ppt_y</p:attrName>
                                        </p:attrNameLst>
                                      </p:cBhvr>
                                      <p:rCtr x="0" y="47"/>
                                    </p:animMotion>
                                  </p:childTnLst>
                                </p:cTn>
                              </p:par>
                            </p:childTnLst>
                          </p:cTn>
                        </p:par>
                        <p:par>
                          <p:cTn id="61" fill="hold">
                            <p:stCondLst>
                              <p:cond delay="500"/>
                            </p:stCondLst>
                            <p:childTnLst>
                              <p:par>
                                <p:cTn id="62" presetID="10" presetClass="entr" presetSubtype="0" fill="hold" nodeType="afterEffect">
                                  <p:stCondLst>
                                    <p:cond delay="0"/>
                                  </p:stCondLst>
                                  <p:iterate type="lt">
                                    <p:tmPct val="0"/>
                                  </p:iterate>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childTnLst>
                          </p:cTn>
                        </p:par>
                        <p:par>
                          <p:cTn id="65" fill="hold">
                            <p:stCondLst>
                              <p:cond delay="1000"/>
                            </p:stCondLst>
                            <p:childTnLst>
                              <p:par>
                                <p:cTn id="66" presetID="23" presetClass="entr" presetSubtype="16" fill="hold" nodeType="afterEffect">
                                  <p:stCondLst>
                                    <p:cond delay="0"/>
                                  </p:stCondLst>
                                  <p:iterate type="lt">
                                    <p:tmPct val="0"/>
                                  </p:iterate>
                                  <p:childTnLst>
                                    <p:set>
                                      <p:cBhvr>
                                        <p:cTn id="67" dur="1" fill="hold">
                                          <p:stCondLst>
                                            <p:cond delay="0"/>
                                          </p:stCondLst>
                                        </p:cTn>
                                        <p:tgtEl>
                                          <p:spTgt spid="10"/>
                                        </p:tgtEl>
                                        <p:attrNameLst>
                                          <p:attrName>style.visibility</p:attrName>
                                        </p:attrNameLst>
                                      </p:cBhvr>
                                      <p:to>
                                        <p:strVal val="visible"/>
                                      </p:to>
                                    </p:set>
                                    <p:anim calcmode="lin" valueType="num">
                                      <p:cBhvr>
                                        <p:cTn id="68" dur="500" fill="hold"/>
                                        <p:tgtEl>
                                          <p:spTgt spid="10"/>
                                        </p:tgtEl>
                                        <p:attrNameLst>
                                          <p:attrName>ppt_w</p:attrName>
                                        </p:attrNameLst>
                                      </p:cBhvr>
                                      <p:tavLst>
                                        <p:tav tm="0">
                                          <p:val>
                                            <p:fltVal val="0"/>
                                          </p:val>
                                        </p:tav>
                                        <p:tav tm="100000">
                                          <p:val>
                                            <p:strVal val="#ppt_w"/>
                                          </p:val>
                                        </p:tav>
                                      </p:tavLst>
                                    </p:anim>
                                    <p:anim calcmode="lin" valueType="num">
                                      <p:cBhvr>
                                        <p:cTn id="69"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0 0.29503 L 0 0.38936 " pathEditMode="relative" rAng="0" ptsTypes="AA">
                                      <p:cBhvr>
                                        <p:cTn id="73" dur="500" fill="hold"/>
                                        <p:tgtEl>
                                          <p:spTgt spid="4"/>
                                        </p:tgtEl>
                                        <p:attrNameLst>
                                          <p:attrName>ppt_x</p:attrName>
                                          <p:attrName>ppt_y</p:attrName>
                                        </p:attrNameLst>
                                      </p:cBhvr>
                                      <p:rCtr x="0" y="47"/>
                                    </p:animMotion>
                                  </p:childTnLst>
                                </p:cTn>
                              </p:par>
                            </p:childTnLst>
                          </p:cTn>
                        </p:par>
                        <p:par>
                          <p:cTn id="74" fill="hold">
                            <p:stCondLst>
                              <p:cond delay="500"/>
                            </p:stCondLst>
                            <p:childTnLst>
                              <p:par>
                                <p:cTn id="75" presetID="10" presetClass="entr" presetSubtype="0" fill="hold" nodeType="afterEffect">
                                  <p:stCondLst>
                                    <p:cond delay="0"/>
                                  </p:stCondLst>
                                  <p:iterate type="lt">
                                    <p:tmPct val="0"/>
                                  </p:iterate>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childTnLst>
                          </p:cTn>
                        </p:par>
                        <p:par>
                          <p:cTn id="78" fill="hold">
                            <p:stCondLst>
                              <p:cond delay="1000"/>
                            </p:stCondLst>
                            <p:childTnLst>
                              <p:par>
                                <p:cTn id="79" presetID="23" presetClass="entr" presetSubtype="16" fill="hold" nodeType="afterEffect">
                                  <p:stCondLst>
                                    <p:cond delay="0"/>
                                  </p:stCondLst>
                                  <p:iterate type="lt">
                                    <p:tmPct val="0"/>
                                  </p:iterate>
                                  <p:childTnLst>
                                    <p:set>
                                      <p:cBhvr>
                                        <p:cTn id="80" dur="1" fill="hold">
                                          <p:stCondLst>
                                            <p:cond delay="0"/>
                                          </p:stCondLst>
                                        </p:cTn>
                                        <p:tgtEl>
                                          <p:spTgt spid="12"/>
                                        </p:tgtEl>
                                        <p:attrNameLst>
                                          <p:attrName>style.visibility</p:attrName>
                                        </p:attrNameLst>
                                      </p:cBhvr>
                                      <p:to>
                                        <p:strVal val="visible"/>
                                      </p:to>
                                    </p:set>
                                    <p:anim calcmode="lin" valueType="num">
                                      <p:cBhvr>
                                        <p:cTn id="81" dur="500" fill="hold"/>
                                        <p:tgtEl>
                                          <p:spTgt spid="12"/>
                                        </p:tgtEl>
                                        <p:attrNameLst>
                                          <p:attrName>ppt_w</p:attrName>
                                        </p:attrNameLst>
                                      </p:cBhvr>
                                      <p:tavLst>
                                        <p:tav tm="0">
                                          <p:val>
                                            <p:fltVal val="0"/>
                                          </p:val>
                                        </p:tav>
                                        <p:tav tm="100000">
                                          <p:val>
                                            <p:strVal val="#ppt_w"/>
                                          </p:val>
                                        </p:tav>
                                      </p:tavLst>
                                    </p:anim>
                                    <p:anim calcmode="lin" valueType="num">
                                      <p:cBhvr>
                                        <p:cTn id="8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83" fill="hold">
                      <p:stCondLst>
                        <p:cond delay="indefinite"/>
                      </p:stCondLst>
                      <p:childTnLst>
                        <p:par>
                          <p:cTn id="84" fill="hold">
                            <p:stCondLst>
                              <p:cond delay="0"/>
                            </p:stCondLst>
                            <p:childTnLst>
                              <p:par>
                                <p:cTn id="85" presetID="42" presetClass="path" presetSubtype="0" accel="50000" decel="50000" fill="hold" nodeType="clickEffect">
                                  <p:stCondLst>
                                    <p:cond delay="0"/>
                                  </p:stCondLst>
                                  <p:childTnLst>
                                    <p:animMotion origin="layout" path="M 0 0.38936 L 0 0.4837 " pathEditMode="relative" rAng="0" ptsTypes="AA">
                                      <p:cBhvr>
                                        <p:cTn id="86" dur="500" fill="hold"/>
                                        <p:tgtEl>
                                          <p:spTgt spid="4"/>
                                        </p:tgtEl>
                                        <p:attrNameLst>
                                          <p:attrName>ppt_x</p:attrName>
                                          <p:attrName>ppt_y</p:attrName>
                                        </p:attrNameLst>
                                      </p:cBhvr>
                                      <p:rCtr x="0" y="47"/>
                                    </p:animMotion>
                                  </p:childTnLst>
                                </p:cTn>
                              </p:par>
                            </p:childTnLst>
                          </p:cTn>
                        </p:par>
                        <p:par>
                          <p:cTn id="87" fill="hold">
                            <p:stCondLst>
                              <p:cond delay="500"/>
                            </p:stCondLst>
                            <p:childTnLst>
                              <p:par>
                                <p:cTn id="88" presetID="10" presetClass="entr" presetSubtype="0" fill="hold" nodeType="afterEffect">
                                  <p:stCondLst>
                                    <p:cond delay="0"/>
                                  </p:stCondLst>
                                  <p:iterate type="lt">
                                    <p:tmPct val="0"/>
                                  </p:iterate>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par>
                          <p:cTn id="91" fill="hold">
                            <p:stCondLst>
                              <p:cond delay="1000"/>
                            </p:stCondLst>
                            <p:childTnLst>
                              <p:par>
                                <p:cTn id="92" presetID="23" presetClass="entr" presetSubtype="16" fill="hold" nodeType="afterEffect">
                                  <p:stCondLst>
                                    <p:cond delay="0"/>
                                  </p:stCondLst>
                                  <p:iterate type="lt">
                                    <p:tmPct val="0"/>
                                  </p:iterate>
                                  <p:childTnLst>
                                    <p:set>
                                      <p:cBhvr>
                                        <p:cTn id="93" dur="1" fill="hold">
                                          <p:stCondLst>
                                            <p:cond delay="0"/>
                                          </p:stCondLst>
                                        </p:cTn>
                                        <p:tgtEl>
                                          <p:spTgt spid="14"/>
                                        </p:tgtEl>
                                        <p:attrNameLst>
                                          <p:attrName>style.visibility</p:attrName>
                                        </p:attrNameLst>
                                      </p:cBhvr>
                                      <p:to>
                                        <p:strVal val="visible"/>
                                      </p:to>
                                    </p:set>
                                    <p:anim calcmode="lin" valueType="num">
                                      <p:cBhvr>
                                        <p:cTn id="94" dur="500" fill="hold"/>
                                        <p:tgtEl>
                                          <p:spTgt spid="14"/>
                                        </p:tgtEl>
                                        <p:attrNameLst>
                                          <p:attrName>ppt_w</p:attrName>
                                        </p:attrNameLst>
                                      </p:cBhvr>
                                      <p:tavLst>
                                        <p:tav tm="0">
                                          <p:val>
                                            <p:fltVal val="0"/>
                                          </p:val>
                                        </p:tav>
                                        <p:tav tm="100000">
                                          <p:val>
                                            <p:strVal val="#ppt_w"/>
                                          </p:val>
                                        </p:tav>
                                      </p:tavLst>
                                    </p:anim>
                                    <p:anim calcmode="lin" valueType="num">
                                      <p:cBhvr>
                                        <p:cTn id="95" dur="500" fill="hold"/>
                                        <p:tgtEl>
                                          <p:spTgt spid="14"/>
                                        </p:tgtEl>
                                        <p:attrNameLst>
                                          <p:attrName>ppt_h</p:attrName>
                                        </p:attrNameLst>
                                      </p:cBhvr>
                                      <p:tavLst>
                                        <p:tav tm="0">
                                          <p:val>
                                            <p:fltVal val="0"/>
                                          </p:val>
                                        </p:tav>
                                        <p:tav tm="100000">
                                          <p:val>
                                            <p:strVal val="#ppt_h"/>
                                          </p:val>
                                        </p:tav>
                                      </p:tavLst>
                                    </p:anim>
                                  </p:childTnLst>
                                </p:cTn>
                              </p:par>
                              <p:par>
                                <p:cTn id="96" presetID="10" presetClass="exit" presetSubtype="0" fill="hold" nodeType="withEffect">
                                  <p:stCondLst>
                                    <p:cond delay="0"/>
                                  </p:stCondLst>
                                  <p:childTnLst>
                                    <p:animEffect transition="out" filter="fade">
                                      <p:cBhvr>
                                        <p:cTn id="97" dur="1000"/>
                                        <p:tgtEl>
                                          <p:spTgt spid="4"/>
                                        </p:tgtEl>
                                      </p:cBhvr>
                                    </p:animEffect>
                                    <p:set>
                                      <p:cBhvr>
                                        <p:cTn id="98" dur="1" fill="hold">
                                          <p:stCondLst>
                                            <p:cond delay="999"/>
                                          </p:stCondLst>
                                        </p:cTn>
                                        <p:tgtEl>
                                          <p:spTgt spid="4"/>
                                        </p:tgtEl>
                                        <p:attrNameLst>
                                          <p:attrName>style.visibility</p:attrName>
                                        </p:attrNameLst>
                                      </p:cBhvr>
                                      <p:to>
                                        <p:strVal val="hidden"/>
                                      </p:to>
                                    </p:set>
                                  </p:childTnLst>
                                </p:cTn>
                              </p:par>
                              <p:par>
                                <p:cTn id="99" presetID="49" presetClass="path" presetSubtype="0" accel="50000" decel="50000" fill="hold" nodeType="withEffect">
                                  <p:stCondLst>
                                    <p:cond delay="0"/>
                                  </p:stCondLst>
                                  <p:iterate type="lt">
                                    <p:tmPct val="0"/>
                                  </p:iterate>
                                  <p:childTnLst>
                                    <p:animMotion origin="layout" path="M -0.02812 -0.0037 L -0.37465 0.66751 " pathEditMode="relative" rAng="0" ptsTypes="AA">
                                      <p:cBhvr>
                                        <p:cTn id="100" dur="2000" fill="hold"/>
                                        <p:tgtEl>
                                          <p:spTgt spid="7"/>
                                        </p:tgtEl>
                                        <p:attrNameLst>
                                          <p:attrName>ppt_x</p:attrName>
                                          <p:attrName>ppt_y</p:attrName>
                                        </p:attrNameLst>
                                      </p:cBhvr>
                                      <p:rCtr x="-173" y="335"/>
                                    </p:animMotion>
                                  </p:childTnLst>
                                </p:cTn>
                              </p:par>
                              <p:par>
                                <p:cTn id="101" presetID="49" presetClass="path" presetSubtype="0" accel="50000" decel="50000" fill="hold" nodeType="withEffect">
                                  <p:stCondLst>
                                    <p:cond delay="0"/>
                                  </p:stCondLst>
                                  <p:iterate type="lt">
                                    <p:tmPct val="0"/>
                                  </p:iterate>
                                  <p:childTnLst>
                                    <p:animMotion origin="layout" path="M 2.77778E-6 -1.44509E-6 L -0.37014 0.65017 " pathEditMode="relative" rAng="0" ptsTypes="AA">
                                      <p:cBhvr>
                                        <p:cTn id="102" dur="2000" fill="hold"/>
                                        <p:tgtEl>
                                          <p:spTgt spid="6"/>
                                        </p:tgtEl>
                                        <p:attrNameLst>
                                          <p:attrName>ppt_x</p:attrName>
                                          <p:attrName>ppt_y</p:attrName>
                                        </p:attrNameLst>
                                      </p:cBhvr>
                                      <p:rCtr x="-185" y="325"/>
                                    </p:animMotion>
                                  </p:childTnLst>
                                </p:cTn>
                              </p:par>
                              <p:par>
                                <p:cTn id="103" presetID="31" presetClass="exit" presetSubtype="0" fill="hold" nodeType="withEffect">
                                  <p:stCondLst>
                                    <p:cond delay="0"/>
                                  </p:stCondLst>
                                  <p:iterate type="lt">
                                    <p:tmPct val="5000"/>
                                  </p:iterate>
                                  <p:childTnLst>
                                    <p:anim calcmode="lin" valueType="num">
                                      <p:cBhvr>
                                        <p:cTn id="104" dur="1000"/>
                                        <p:tgtEl>
                                          <p:spTgt spid="7"/>
                                        </p:tgtEl>
                                        <p:attrNameLst>
                                          <p:attrName>ppt_w</p:attrName>
                                        </p:attrNameLst>
                                      </p:cBhvr>
                                      <p:tavLst>
                                        <p:tav tm="0">
                                          <p:val>
                                            <p:strVal val="ppt_w"/>
                                          </p:val>
                                        </p:tav>
                                        <p:tav tm="100000">
                                          <p:val>
                                            <p:fltVal val="0"/>
                                          </p:val>
                                        </p:tav>
                                      </p:tavLst>
                                    </p:anim>
                                    <p:anim calcmode="lin" valueType="num">
                                      <p:cBhvr>
                                        <p:cTn id="105" dur="1000"/>
                                        <p:tgtEl>
                                          <p:spTgt spid="7"/>
                                        </p:tgtEl>
                                        <p:attrNameLst>
                                          <p:attrName>ppt_h</p:attrName>
                                        </p:attrNameLst>
                                      </p:cBhvr>
                                      <p:tavLst>
                                        <p:tav tm="0">
                                          <p:val>
                                            <p:strVal val="ppt_h"/>
                                          </p:val>
                                        </p:tav>
                                        <p:tav tm="100000">
                                          <p:val>
                                            <p:fltVal val="0"/>
                                          </p:val>
                                        </p:tav>
                                      </p:tavLst>
                                    </p:anim>
                                    <p:anim calcmode="lin" valueType="num">
                                      <p:cBhvr>
                                        <p:cTn id="106" dur="1000"/>
                                        <p:tgtEl>
                                          <p:spTgt spid="7"/>
                                        </p:tgtEl>
                                        <p:attrNameLst>
                                          <p:attrName>style.rotation</p:attrName>
                                        </p:attrNameLst>
                                      </p:cBhvr>
                                      <p:tavLst>
                                        <p:tav tm="0">
                                          <p:val>
                                            <p:fltVal val="0"/>
                                          </p:val>
                                        </p:tav>
                                        <p:tav tm="100000">
                                          <p:val>
                                            <p:fltVal val="90"/>
                                          </p:val>
                                        </p:tav>
                                      </p:tavLst>
                                    </p:anim>
                                    <p:animEffect transition="out" filter="fade">
                                      <p:cBhvr>
                                        <p:cTn id="107" dur="1000"/>
                                        <p:tgtEl>
                                          <p:spTgt spid="7"/>
                                        </p:tgtEl>
                                      </p:cBhvr>
                                    </p:animEffect>
                                    <p:set>
                                      <p:cBhvr>
                                        <p:cTn id="108" dur="1" fill="hold">
                                          <p:stCondLst>
                                            <p:cond delay="999"/>
                                          </p:stCondLst>
                                        </p:cTn>
                                        <p:tgtEl>
                                          <p:spTgt spid="7"/>
                                        </p:tgtEl>
                                        <p:attrNameLst>
                                          <p:attrName>style.visibility</p:attrName>
                                        </p:attrNameLst>
                                      </p:cBhvr>
                                      <p:to>
                                        <p:strVal val="hidden"/>
                                      </p:to>
                                    </p:set>
                                  </p:childTnLst>
                                </p:cTn>
                              </p:par>
                              <p:par>
                                <p:cTn id="109" presetID="31" presetClass="exit" presetSubtype="0" fill="hold" nodeType="withEffect">
                                  <p:stCondLst>
                                    <p:cond delay="0"/>
                                  </p:stCondLst>
                                  <p:iterate type="lt">
                                    <p:tmPct val="5000"/>
                                  </p:iterate>
                                  <p:childTnLst>
                                    <p:anim calcmode="lin" valueType="num">
                                      <p:cBhvr>
                                        <p:cTn id="110" dur="3000"/>
                                        <p:tgtEl>
                                          <p:spTgt spid="6"/>
                                        </p:tgtEl>
                                        <p:attrNameLst>
                                          <p:attrName>ppt_w</p:attrName>
                                        </p:attrNameLst>
                                      </p:cBhvr>
                                      <p:tavLst>
                                        <p:tav tm="0">
                                          <p:val>
                                            <p:strVal val="ppt_w"/>
                                          </p:val>
                                        </p:tav>
                                        <p:tav tm="100000">
                                          <p:val>
                                            <p:fltVal val="0"/>
                                          </p:val>
                                        </p:tav>
                                      </p:tavLst>
                                    </p:anim>
                                    <p:anim calcmode="lin" valueType="num">
                                      <p:cBhvr>
                                        <p:cTn id="111" dur="3000"/>
                                        <p:tgtEl>
                                          <p:spTgt spid="6"/>
                                        </p:tgtEl>
                                        <p:attrNameLst>
                                          <p:attrName>ppt_h</p:attrName>
                                        </p:attrNameLst>
                                      </p:cBhvr>
                                      <p:tavLst>
                                        <p:tav tm="0">
                                          <p:val>
                                            <p:strVal val="ppt_h"/>
                                          </p:val>
                                        </p:tav>
                                        <p:tav tm="100000">
                                          <p:val>
                                            <p:fltVal val="0"/>
                                          </p:val>
                                        </p:tav>
                                      </p:tavLst>
                                    </p:anim>
                                    <p:anim calcmode="lin" valueType="num">
                                      <p:cBhvr>
                                        <p:cTn id="112" dur="3000"/>
                                        <p:tgtEl>
                                          <p:spTgt spid="6"/>
                                        </p:tgtEl>
                                        <p:attrNameLst>
                                          <p:attrName>style.rotation</p:attrName>
                                        </p:attrNameLst>
                                      </p:cBhvr>
                                      <p:tavLst>
                                        <p:tav tm="0">
                                          <p:val>
                                            <p:fltVal val="0"/>
                                          </p:val>
                                        </p:tav>
                                        <p:tav tm="100000">
                                          <p:val>
                                            <p:fltVal val="90"/>
                                          </p:val>
                                        </p:tav>
                                      </p:tavLst>
                                    </p:anim>
                                    <p:animEffect transition="out" filter="fade">
                                      <p:cBhvr>
                                        <p:cTn id="113" dur="3000"/>
                                        <p:tgtEl>
                                          <p:spTgt spid="6"/>
                                        </p:tgtEl>
                                      </p:cBhvr>
                                    </p:animEffect>
                                    <p:set>
                                      <p:cBhvr>
                                        <p:cTn id="114" dur="1" fill="hold">
                                          <p:stCondLst>
                                            <p:cond delay="2999"/>
                                          </p:stCondLst>
                                        </p:cTn>
                                        <p:tgtEl>
                                          <p:spTgt spid="6"/>
                                        </p:tgtEl>
                                        <p:attrNameLst>
                                          <p:attrName>style.visibility</p:attrName>
                                        </p:attrNameLst>
                                      </p:cBhvr>
                                      <p:to>
                                        <p:strVal val="hidden"/>
                                      </p:to>
                                    </p:set>
                                  </p:childTnLst>
                                </p:cTn>
                              </p:par>
                              <p:par>
                                <p:cTn id="115" presetID="49" presetClass="path" presetSubtype="0" accel="50000" decel="50000" fill="hold" nodeType="withEffect">
                                  <p:stCondLst>
                                    <p:cond delay="0"/>
                                  </p:stCondLst>
                                  <p:iterate type="lt">
                                    <p:tmPct val="0"/>
                                  </p:iterate>
                                  <p:childTnLst>
                                    <p:animMotion origin="layout" path="M -0.02344 0.00971 L -0.24375 0.56485 " pathEditMode="relative" rAng="0" ptsTypes="AA">
                                      <p:cBhvr>
                                        <p:cTn id="116" dur="2000" fill="hold"/>
                                        <p:tgtEl>
                                          <p:spTgt spid="9"/>
                                        </p:tgtEl>
                                        <p:attrNameLst>
                                          <p:attrName>ppt_x</p:attrName>
                                          <p:attrName>ppt_y</p:attrName>
                                        </p:attrNameLst>
                                      </p:cBhvr>
                                      <p:rCtr x="-110" y="277"/>
                                    </p:animMotion>
                                  </p:childTnLst>
                                </p:cTn>
                              </p:par>
                              <p:par>
                                <p:cTn id="117" presetID="49" presetClass="path" presetSubtype="0" accel="50000" decel="50000" fill="hold" nodeType="withEffect">
                                  <p:stCondLst>
                                    <p:cond delay="0"/>
                                  </p:stCondLst>
                                  <p:iterate type="lt">
                                    <p:tmPct val="0"/>
                                  </p:iterate>
                                  <p:childTnLst>
                                    <p:animMotion origin="layout" path="M -0.02413 0.00463 L -0.26875 0.56509 " pathEditMode="relative" rAng="0" ptsTypes="AA">
                                      <p:cBhvr>
                                        <p:cTn id="118" dur="2000" fill="hold"/>
                                        <p:tgtEl>
                                          <p:spTgt spid="8"/>
                                        </p:tgtEl>
                                        <p:attrNameLst>
                                          <p:attrName>ppt_x</p:attrName>
                                          <p:attrName>ppt_y</p:attrName>
                                        </p:attrNameLst>
                                      </p:cBhvr>
                                      <p:rCtr x="-122" y="280"/>
                                    </p:animMotion>
                                  </p:childTnLst>
                                </p:cTn>
                              </p:par>
                              <p:par>
                                <p:cTn id="119" presetID="31" presetClass="exit" presetSubtype="0" fill="hold" nodeType="withEffect">
                                  <p:stCondLst>
                                    <p:cond delay="0"/>
                                  </p:stCondLst>
                                  <p:iterate type="lt">
                                    <p:tmPct val="5000"/>
                                  </p:iterate>
                                  <p:childTnLst>
                                    <p:anim calcmode="lin" valueType="num">
                                      <p:cBhvr>
                                        <p:cTn id="120" dur="1000"/>
                                        <p:tgtEl>
                                          <p:spTgt spid="9"/>
                                        </p:tgtEl>
                                        <p:attrNameLst>
                                          <p:attrName>ppt_w</p:attrName>
                                        </p:attrNameLst>
                                      </p:cBhvr>
                                      <p:tavLst>
                                        <p:tav tm="0">
                                          <p:val>
                                            <p:strVal val="ppt_w"/>
                                          </p:val>
                                        </p:tav>
                                        <p:tav tm="100000">
                                          <p:val>
                                            <p:fltVal val="0"/>
                                          </p:val>
                                        </p:tav>
                                      </p:tavLst>
                                    </p:anim>
                                    <p:anim calcmode="lin" valueType="num">
                                      <p:cBhvr>
                                        <p:cTn id="121" dur="1000"/>
                                        <p:tgtEl>
                                          <p:spTgt spid="9"/>
                                        </p:tgtEl>
                                        <p:attrNameLst>
                                          <p:attrName>ppt_h</p:attrName>
                                        </p:attrNameLst>
                                      </p:cBhvr>
                                      <p:tavLst>
                                        <p:tav tm="0">
                                          <p:val>
                                            <p:strVal val="ppt_h"/>
                                          </p:val>
                                        </p:tav>
                                        <p:tav tm="100000">
                                          <p:val>
                                            <p:fltVal val="0"/>
                                          </p:val>
                                        </p:tav>
                                      </p:tavLst>
                                    </p:anim>
                                    <p:anim calcmode="lin" valueType="num">
                                      <p:cBhvr>
                                        <p:cTn id="122" dur="1000"/>
                                        <p:tgtEl>
                                          <p:spTgt spid="9"/>
                                        </p:tgtEl>
                                        <p:attrNameLst>
                                          <p:attrName>style.rotation</p:attrName>
                                        </p:attrNameLst>
                                      </p:cBhvr>
                                      <p:tavLst>
                                        <p:tav tm="0">
                                          <p:val>
                                            <p:fltVal val="0"/>
                                          </p:val>
                                        </p:tav>
                                        <p:tav tm="100000">
                                          <p:val>
                                            <p:fltVal val="90"/>
                                          </p:val>
                                        </p:tav>
                                      </p:tavLst>
                                    </p:anim>
                                    <p:animEffect transition="out" filter="fade">
                                      <p:cBhvr>
                                        <p:cTn id="123" dur="1000"/>
                                        <p:tgtEl>
                                          <p:spTgt spid="9"/>
                                        </p:tgtEl>
                                      </p:cBhvr>
                                    </p:animEffect>
                                    <p:set>
                                      <p:cBhvr>
                                        <p:cTn id="124" dur="1" fill="hold">
                                          <p:stCondLst>
                                            <p:cond delay="999"/>
                                          </p:stCondLst>
                                        </p:cTn>
                                        <p:tgtEl>
                                          <p:spTgt spid="9"/>
                                        </p:tgtEl>
                                        <p:attrNameLst>
                                          <p:attrName>style.visibility</p:attrName>
                                        </p:attrNameLst>
                                      </p:cBhvr>
                                      <p:to>
                                        <p:strVal val="hidden"/>
                                      </p:to>
                                    </p:set>
                                  </p:childTnLst>
                                </p:cTn>
                              </p:par>
                              <p:par>
                                <p:cTn id="125" presetID="31" presetClass="exit" presetSubtype="0" fill="hold" nodeType="withEffect">
                                  <p:stCondLst>
                                    <p:cond delay="0"/>
                                  </p:stCondLst>
                                  <p:iterate type="lt">
                                    <p:tmPct val="5000"/>
                                  </p:iterate>
                                  <p:childTnLst>
                                    <p:anim calcmode="lin" valueType="num">
                                      <p:cBhvr>
                                        <p:cTn id="126" dur="3000"/>
                                        <p:tgtEl>
                                          <p:spTgt spid="8"/>
                                        </p:tgtEl>
                                        <p:attrNameLst>
                                          <p:attrName>ppt_w</p:attrName>
                                        </p:attrNameLst>
                                      </p:cBhvr>
                                      <p:tavLst>
                                        <p:tav tm="0">
                                          <p:val>
                                            <p:strVal val="ppt_w"/>
                                          </p:val>
                                        </p:tav>
                                        <p:tav tm="100000">
                                          <p:val>
                                            <p:fltVal val="0"/>
                                          </p:val>
                                        </p:tav>
                                      </p:tavLst>
                                    </p:anim>
                                    <p:anim calcmode="lin" valueType="num">
                                      <p:cBhvr>
                                        <p:cTn id="127" dur="3000"/>
                                        <p:tgtEl>
                                          <p:spTgt spid="8"/>
                                        </p:tgtEl>
                                        <p:attrNameLst>
                                          <p:attrName>ppt_h</p:attrName>
                                        </p:attrNameLst>
                                      </p:cBhvr>
                                      <p:tavLst>
                                        <p:tav tm="0">
                                          <p:val>
                                            <p:strVal val="ppt_h"/>
                                          </p:val>
                                        </p:tav>
                                        <p:tav tm="100000">
                                          <p:val>
                                            <p:fltVal val="0"/>
                                          </p:val>
                                        </p:tav>
                                      </p:tavLst>
                                    </p:anim>
                                    <p:anim calcmode="lin" valueType="num">
                                      <p:cBhvr>
                                        <p:cTn id="128" dur="3000"/>
                                        <p:tgtEl>
                                          <p:spTgt spid="8"/>
                                        </p:tgtEl>
                                        <p:attrNameLst>
                                          <p:attrName>style.rotation</p:attrName>
                                        </p:attrNameLst>
                                      </p:cBhvr>
                                      <p:tavLst>
                                        <p:tav tm="0">
                                          <p:val>
                                            <p:fltVal val="0"/>
                                          </p:val>
                                        </p:tav>
                                        <p:tav tm="100000">
                                          <p:val>
                                            <p:fltVal val="90"/>
                                          </p:val>
                                        </p:tav>
                                      </p:tavLst>
                                    </p:anim>
                                    <p:animEffect transition="out" filter="fade">
                                      <p:cBhvr>
                                        <p:cTn id="129" dur="3000"/>
                                        <p:tgtEl>
                                          <p:spTgt spid="8"/>
                                        </p:tgtEl>
                                      </p:cBhvr>
                                    </p:animEffect>
                                    <p:set>
                                      <p:cBhvr>
                                        <p:cTn id="130" dur="1" fill="hold">
                                          <p:stCondLst>
                                            <p:cond delay="2999"/>
                                          </p:stCondLst>
                                        </p:cTn>
                                        <p:tgtEl>
                                          <p:spTgt spid="8"/>
                                        </p:tgtEl>
                                        <p:attrNameLst>
                                          <p:attrName>style.visibility</p:attrName>
                                        </p:attrNameLst>
                                      </p:cBhvr>
                                      <p:to>
                                        <p:strVal val="hidden"/>
                                      </p:to>
                                    </p:set>
                                  </p:childTnLst>
                                </p:cTn>
                              </p:par>
                              <p:par>
                                <p:cTn id="131" presetID="49" presetClass="path" presetSubtype="0" accel="50000" decel="50000" fill="hold" nodeType="withEffect">
                                  <p:stCondLst>
                                    <p:cond delay="0"/>
                                  </p:stCondLst>
                                  <p:iterate type="lt">
                                    <p:tmPct val="0"/>
                                  </p:iterate>
                                  <p:childTnLst>
                                    <p:animMotion origin="layout" path="M -0.02344 0.01063 L -0.03924 0.4615 " pathEditMode="relative" rAng="0" ptsTypes="AA">
                                      <p:cBhvr>
                                        <p:cTn id="132" dur="2000" fill="hold"/>
                                        <p:tgtEl>
                                          <p:spTgt spid="11"/>
                                        </p:tgtEl>
                                        <p:attrNameLst>
                                          <p:attrName>ppt_x</p:attrName>
                                          <p:attrName>ppt_y</p:attrName>
                                        </p:attrNameLst>
                                      </p:cBhvr>
                                      <p:rCtr x="-8" y="225"/>
                                    </p:animMotion>
                                  </p:childTnLst>
                                </p:cTn>
                              </p:par>
                              <p:par>
                                <p:cTn id="133" presetID="49" presetClass="path" presetSubtype="0" accel="50000" decel="50000" fill="hold" nodeType="withEffect">
                                  <p:stCondLst>
                                    <p:cond delay="0"/>
                                  </p:stCondLst>
                                  <p:iterate type="lt">
                                    <p:tmPct val="0"/>
                                  </p:iterate>
                                  <p:childTnLst>
                                    <p:animMotion origin="layout" path="M -0.02413 0.00555 L -0.04045 0.46196 " pathEditMode="relative" rAng="0" ptsTypes="AA">
                                      <p:cBhvr>
                                        <p:cTn id="134" dur="2000" fill="hold"/>
                                        <p:tgtEl>
                                          <p:spTgt spid="10"/>
                                        </p:tgtEl>
                                        <p:attrNameLst>
                                          <p:attrName>ppt_x</p:attrName>
                                          <p:attrName>ppt_y</p:attrName>
                                        </p:attrNameLst>
                                      </p:cBhvr>
                                      <p:rCtr x="-8" y="228"/>
                                    </p:animMotion>
                                  </p:childTnLst>
                                </p:cTn>
                              </p:par>
                              <p:par>
                                <p:cTn id="135" presetID="31" presetClass="exit" presetSubtype="0" fill="hold" nodeType="withEffect">
                                  <p:stCondLst>
                                    <p:cond delay="0"/>
                                  </p:stCondLst>
                                  <p:iterate type="lt">
                                    <p:tmPct val="5000"/>
                                  </p:iterate>
                                  <p:childTnLst>
                                    <p:anim calcmode="lin" valueType="num">
                                      <p:cBhvr>
                                        <p:cTn id="136" dur="3000"/>
                                        <p:tgtEl>
                                          <p:spTgt spid="10"/>
                                        </p:tgtEl>
                                        <p:attrNameLst>
                                          <p:attrName>ppt_w</p:attrName>
                                        </p:attrNameLst>
                                      </p:cBhvr>
                                      <p:tavLst>
                                        <p:tav tm="0">
                                          <p:val>
                                            <p:strVal val="ppt_w"/>
                                          </p:val>
                                        </p:tav>
                                        <p:tav tm="100000">
                                          <p:val>
                                            <p:fltVal val="0"/>
                                          </p:val>
                                        </p:tav>
                                      </p:tavLst>
                                    </p:anim>
                                    <p:anim calcmode="lin" valueType="num">
                                      <p:cBhvr>
                                        <p:cTn id="137" dur="3000"/>
                                        <p:tgtEl>
                                          <p:spTgt spid="10"/>
                                        </p:tgtEl>
                                        <p:attrNameLst>
                                          <p:attrName>ppt_h</p:attrName>
                                        </p:attrNameLst>
                                      </p:cBhvr>
                                      <p:tavLst>
                                        <p:tav tm="0">
                                          <p:val>
                                            <p:strVal val="ppt_h"/>
                                          </p:val>
                                        </p:tav>
                                        <p:tav tm="100000">
                                          <p:val>
                                            <p:fltVal val="0"/>
                                          </p:val>
                                        </p:tav>
                                      </p:tavLst>
                                    </p:anim>
                                    <p:anim calcmode="lin" valueType="num">
                                      <p:cBhvr>
                                        <p:cTn id="138" dur="3000"/>
                                        <p:tgtEl>
                                          <p:spTgt spid="10"/>
                                        </p:tgtEl>
                                        <p:attrNameLst>
                                          <p:attrName>style.rotation</p:attrName>
                                        </p:attrNameLst>
                                      </p:cBhvr>
                                      <p:tavLst>
                                        <p:tav tm="0">
                                          <p:val>
                                            <p:fltVal val="0"/>
                                          </p:val>
                                        </p:tav>
                                        <p:tav tm="100000">
                                          <p:val>
                                            <p:fltVal val="90"/>
                                          </p:val>
                                        </p:tav>
                                      </p:tavLst>
                                    </p:anim>
                                    <p:animEffect transition="out" filter="fade">
                                      <p:cBhvr>
                                        <p:cTn id="139" dur="3000"/>
                                        <p:tgtEl>
                                          <p:spTgt spid="10"/>
                                        </p:tgtEl>
                                      </p:cBhvr>
                                    </p:animEffect>
                                    <p:set>
                                      <p:cBhvr>
                                        <p:cTn id="140" dur="1" fill="hold">
                                          <p:stCondLst>
                                            <p:cond delay="2999"/>
                                          </p:stCondLst>
                                        </p:cTn>
                                        <p:tgtEl>
                                          <p:spTgt spid="10"/>
                                        </p:tgtEl>
                                        <p:attrNameLst>
                                          <p:attrName>style.visibility</p:attrName>
                                        </p:attrNameLst>
                                      </p:cBhvr>
                                      <p:to>
                                        <p:strVal val="hidden"/>
                                      </p:to>
                                    </p:set>
                                  </p:childTnLst>
                                </p:cTn>
                              </p:par>
                              <p:par>
                                <p:cTn id="141" presetID="31" presetClass="exit" presetSubtype="0" fill="hold" nodeType="withEffect">
                                  <p:stCondLst>
                                    <p:cond delay="0"/>
                                  </p:stCondLst>
                                  <p:iterate type="lt">
                                    <p:tmPct val="5000"/>
                                  </p:iterate>
                                  <p:childTnLst>
                                    <p:anim calcmode="lin" valueType="num">
                                      <p:cBhvr>
                                        <p:cTn id="142" dur="1000"/>
                                        <p:tgtEl>
                                          <p:spTgt spid="11"/>
                                        </p:tgtEl>
                                        <p:attrNameLst>
                                          <p:attrName>ppt_w</p:attrName>
                                        </p:attrNameLst>
                                      </p:cBhvr>
                                      <p:tavLst>
                                        <p:tav tm="0">
                                          <p:val>
                                            <p:strVal val="ppt_w"/>
                                          </p:val>
                                        </p:tav>
                                        <p:tav tm="100000">
                                          <p:val>
                                            <p:fltVal val="0"/>
                                          </p:val>
                                        </p:tav>
                                      </p:tavLst>
                                    </p:anim>
                                    <p:anim calcmode="lin" valueType="num">
                                      <p:cBhvr>
                                        <p:cTn id="143" dur="1000"/>
                                        <p:tgtEl>
                                          <p:spTgt spid="11"/>
                                        </p:tgtEl>
                                        <p:attrNameLst>
                                          <p:attrName>ppt_h</p:attrName>
                                        </p:attrNameLst>
                                      </p:cBhvr>
                                      <p:tavLst>
                                        <p:tav tm="0">
                                          <p:val>
                                            <p:strVal val="ppt_h"/>
                                          </p:val>
                                        </p:tav>
                                        <p:tav tm="100000">
                                          <p:val>
                                            <p:fltVal val="0"/>
                                          </p:val>
                                        </p:tav>
                                      </p:tavLst>
                                    </p:anim>
                                    <p:anim calcmode="lin" valueType="num">
                                      <p:cBhvr>
                                        <p:cTn id="144" dur="1000"/>
                                        <p:tgtEl>
                                          <p:spTgt spid="11"/>
                                        </p:tgtEl>
                                        <p:attrNameLst>
                                          <p:attrName>style.rotation</p:attrName>
                                        </p:attrNameLst>
                                      </p:cBhvr>
                                      <p:tavLst>
                                        <p:tav tm="0">
                                          <p:val>
                                            <p:fltVal val="0"/>
                                          </p:val>
                                        </p:tav>
                                        <p:tav tm="100000">
                                          <p:val>
                                            <p:fltVal val="90"/>
                                          </p:val>
                                        </p:tav>
                                      </p:tavLst>
                                    </p:anim>
                                    <p:animEffect transition="out" filter="fade">
                                      <p:cBhvr>
                                        <p:cTn id="145" dur="1000"/>
                                        <p:tgtEl>
                                          <p:spTgt spid="11"/>
                                        </p:tgtEl>
                                      </p:cBhvr>
                                    </p:animEffect>
                                    <p:set>
                                      <p:cBhvr>
                                        <p:cTn id="146" dur="1" fill="hold">
                                          <p:stCondLst>
                                            <p:cond delay="999"/>
                                          </p:stCondLst>
                                        </p:cTn>
                                        <p:tgtEl>
                                          <p:spTgt spid="11"/>
                                        </p:tgtEl>
                                        <p:attrNameLst>
                                          <p:attrName>style.visibility</p:attrName>
                                        </p:attrNameLst>
                                      </p:cBhvr>
                                      <p:to>
                                        <p:strVal val="hidden"/>
                                      </p:to>
                                    </p:set>
                                  </p:childTnLst>
                                </p:cTn>
                              </p:par>
                              <p:par>
                                <p:cTn id="147" presetID="49" presetClass="path" presetSubtype="0" accel="50000" decel="50000" fill="hold" nodeType="withEffect">
                                  <p:stCondLst>
                                    <p:cond delay="0"/>
                                  </p:stCondLst>
                                  <p:iterate type="lt">
                                    <p:tmPct val="0"/>
                                  </p:iterate>
                                  <p:childTnLst>
                                    <p:animMotion origin="layout" path="M -0.02344 0.01133 L 0.13421 0.37919 " pathEditMode="relative" rAng="0" ptsTypes="AA">
                                      <p:cBhvr>
                                        <p:cTn id="148" dur="2000" fill="hold"/>
                                        <p:tgtEl>
                                          <p:spTgt spid="13"/>
                                        </p:tgtEl>
                                        <p:attrNameLst>
                                          <p:attrName>ppt_x</p:attrName>
                                          <p:attrName>ppt_y</p:attrName>
                                        </p:attrNameLst>
                                      </p:cBhvr>
                                      <p:rCtr x="79" y="184"/>
                                    </p:animMotion>
                                  </p:childTnLst>
                                </p:cTn>
                              </p:par>
                              <p:par>
                                <p:cTn id="149" presetID="49" presetClass="path" presetSubtype="0" accel="50000" decel="50000" fill="hold" nodeType="withEffect">
                                  <p:stCondLst>
                                    <p:cond delay="0"/>
                                  </p:stCondLst>
                                  <p:iterate type="lt">
                                    <p:tmPct val="0"/>
                                  </p:iterate>
                                  <p:childTnLst>
                                    <p:animMotion origin="layout" path="M -0.02413 0.00625 L 0.14914 0.35214 " pathEditMode="relative" rAng="0" ptsTypes="AA">
                                      <p:cBhvr>
                                        <p:cTn id="150" dur="2000" fill="hold"/>
                                        <p:tgtEl>
                                          <p:spTgt spid="12"/>
                                        </p:tgtEl>
                                        <p:attrNameLst>
                                          <p:attrName>ppt_x</p:attrName>
                                          <p:attrName>ppt_y</p:attrName>
                                        </p:attrNameLst>
                                      </p:cBhvr>
                                      <p:rCtr x="87" y="173"/>
                                    </p:animMotion>
                                  </p:childTnLst>
                                </p:cTn>
                              </p:par>
                              <p:par>
                                <p:cTn id="151" presetID="31" presetClass="exit" presetSubtype="0" fill="hold" nodeType="withEffect">
                                  <p:stCondLst>
                                    <p:cond delay="0"/>
                                  </p:stCondLst>
                                  <p:iterate type="lt">
                                    <p:tmPct val="5000"/>
                                  </p:iterate>
                                  <p:childTnLst>
                                    <p:anim calcmode="lin" valueType="num">
                                      <p:cBhvr>
                                        <p:cTn id="152" dur="1000"/>
                                        <p:tgtEl>
                                          <p:spTgt spid="13"/>
                                        </p:tgtEl>
                                        <p:attrNameLst>
                                          <p:attrName>ppt_w</p:attrName>
                                        </p:attrNameLst>
                                      </p:cBhvr>
                                      <p:tavLst>
                                        <p:tav tm="0">
                                          <p:val>
                                            <p:strVal val="ppt_w"/>
                                          </p:val>
                                        </p:tav>
                                        <p:tav tm="100000">
                                          <p:val>
                                            <p:fltVal val="0"/>
                                          </p:val>
                                        </p:tav>
                                      </p:tavLst>
                                    </p:anim>
                                    <p:anim calcmode="lin" valueType="num">
                                      <p:cBhvr>
                                        <p:cTn id="153" dur="1000"/>
                                        <p:tgtEl>
                                          <p:spTgt spid="13"/>
                                        </p:tgtEl>
                                        <p:attrNameLst>
                                          <p:attrName>ppt_h</p:attrName>
                                        </p:attrNameLst>
                                      </p:cBhvr>
                                      <p:tavLst>
                                        <p:tav tm="0">
                                          <p:val>
                                            <p:strVal val="ppt_h"/>
                                          </p:val>
                                        </p:tav>
                                        <p:tav tm="100000">
                                          <p:val>
                                            <p:fltVal val="0"/>
                                          </p:val>
                                        </p:tav>
                                      </p:tavLst>
                                    </p:anim>
                                    <p:anim calcmode="lin" valueType="num">
                                      <p:cBhvr>
                                        <p:cTn id="154" dur="1000"/>
                                        <p:tgtEl>
                                          <p:spTgt spid="13"/>
                                        </p:tgtEl>
                                        <p:attrNameLst>
                                          <p:attrName>style.rotation</p:attrName>
                                        </p:attrNameLst>
                                      </p:cBhvr>
                                      <p:tavLst>
                                        <p:tav tm="0">
                                          <p:val>
                                            <p:fltVal val="0"/>
                                          </p:val>
                                        </p:tav>
                                        <p:tav tm="100000">
                                          <p:val>
                                            <p:fltVal val="90"/>
                                          </p:val>
                                        </p:tav>
                                      </p:tavLst>
                                    </p:anim>
                                    <p:animEffect transition="out" filter="fade">
                                      <p:cBhvr>
                                        <p:cTn id="155" dur="1000"/>
                                        <p:tgtEl>
                                          <p:spTgt spid="13"/>
                                        </p:tgtEl>
                                      </p:cBhvr>
                                    </p:animEffect>
                                    <p:set>
                                      <p:cBhvr>
                                        <p:cTn id="156" dur="1" fill="hold">
                                          <p:stCondLst>
                                            <p:cond delay="999"/>
                                          </p:stCondLst>
                                        </p:cTn>
                                        <p:tgtEl>
                                          <p:spTgt spid="13"/>
                                        </p:tgtEl>
                                        <p:attrNameLst>
                                          <p:attrName>style.visibility</p:attrName>
                                        </p:attrNameLst>
                                      </p:cBhvr>
                                      <p:to>
                                        <p:strVal val="hidden"/>
                                      </p:to>
                                    </p:set>
                                  </p:childTnLst>
                                </p:cTn>
                              </p:par>
                              <p:par>
                                <p:cTn id="157" presetID="31" presetClass="exit" presetSubtype="0" fill="hold" nodeType="withEffect">
                                  <p:stCondLst>
                                    <p:cond delay="0"/>
                                  </p:stCondLst>
                                  <p:iterate type="lt">
                                    <p:tmPct val="5000"/>
                                  </p:iterate>
                                  <p:childTnLst>
                                    <p:anim calcmode="lin" valueType="num">
                                      <p:cBhvr>
                                        <p:cTn id="158" dur="2000"/>
                                        <p:tgtEl>
                                          <p:spTgt spid="12"/>
                                        </p:tgtEl>
                                        <p:attrNameLst>
                                          <p:attrName>ppt_w</p:attrName>
                                        </p:attrNameLst>
                                      </p:cBhvr>
                                      <p:tavLst>
                                        <p:tav tm="0">
                                          <p:val>
                                            <p:strVal val="ppt_w"/>
                                          </p:val>
                                        </p:tav>
                                        <p:tav tm="100000">
                                          <p:val>
                                            <p:fltVal val="0"/>
                                          </p:val>
                                        </p:tav>
                                      </p:tavLst>
                                    </p:anim>
                                    <p:anim calcmode="lin" valueType="num">
                                      <p:cBhvr>
                                        <p:cTn id="159" dur="2000"/>
                                        <p:tgtEl>
                                          <p:spTgt spid="12"/>
                                        </p:tgtEl>
                                        <p:attrNameLst>
                                          <p:attrName>ppt_h</p:attrName>
                                        </p:attrNameLst>
                                      </p:cBhvr>
                                      <p:tavLst>
                                        <p:tav tm="0">
                                          <p:val>
                                            <p:strVal val="ppt_h"/>
                                          </p:val>
                                        </p:tav>
                                        <p:tav tm="100000">
                                          <p:val>
                                            <p:fltVal val="0"/>
                                          </p:val>
                                        </p:tav>
                                      </p:tavLst>
                                    </p:anim>
                                    <p:anim calcmode="lin" valueType="num">
                                      <p:cBhvr>
                                        <p:cTn id="160" dur="2000"/>
                                        <p:tgtEl>
                                          <p:spTgt spid="12"/>
                                        </p:tgtEl>
                                        <p:attrNameLst>
                                          <p:attrName>style.rotation</p:attrName>
                                        </p:attrNameLst>
                                      </p:cBhvr>
                                      <p:tavLst>
                                        <p:tav tm="0">
                                          <p:val>
                                            <p:fltVal val="0"/>
                                          </p:val>
                                        </p:tav>
                                        <p:tav tm="100000">
                                          <p:val>
                                            <p:fltVal val="90"/>
                                          </p:val>
                                        </p:tav>
                                      </p:tavLst>
                                    </p:anim>
                                    <p:animEffect transition="out" filter="fade">
                                      <p:cBhvr>
                                        <p:cTn id="161" dur="2000"/>
                                        <p:tgtEl>
                                          <p:spTgt spid="12"/>
                                        </p:tgtEl>
                                      </p:cBhvr>
                                    </p:animEffect>
                                    <p:set>
                                      <p:cBhvr>
                                        <p:cTn id="162" dur="1" fill="hold">
                                          <p:stCondLst>
                                            <p:cond delay="1999"/>
                                          </p:stCondLst>
                                        </p:cTn>
                                        <p:tgtEl>
                                          <p:spTgt spid="12"/>
                                        </p:tgtEl>
                                        <p:attrNameLst>
                                          <p:attrName>style.visibility</p:attrName>
                                        </p:attrNameLst>
                                      </p:cBhvr>
                                      <p:to>
                                        <p:strVal val="hidden"/>
                                      </p:to>
                                    </p:set>
                                  </p:childTnLst>
                                </p:cTn>
                              </p:par>
                              <p:par>
                                <p:cTn id="163" presetID="49" presetClass="path" presetSubtype="0" accel="50000" decel="50000" fill="hold" nodeType="withEffect">
                                  <p:stCondLst>
                                    <p:cond delay="0"/>
                                  </p:stCondLst>
                                  <p:iterate type="lt">
                                    <p:tmPct val="0"/>
                                  </p:iterate>
                                  <p:childTnLst>
                                    <p:animMotion origin="layout" path="M 0 1.6763E-6 L 0.30712 0.26219 " pathEditMode="relative" rAng="0" ptsTypes="AA">
                                      <p:cBhvr>
                                        <p:cTn id="164" dur="2000" fill="hold"/>
                                        <p:tgtEl>
                                          <p:spTgt spid="15"/>
                                        </p:tgtEl>
                                        <p:attrNameLst>
                                          <p:attrName>ppt_x</p:attrName>
                                          <p:attrName>ppt_y</p:attrName>
                                        </p:attrNameLst>
                                      </p:cBhvr>
                                      <p:rCtr x="153" y="131"/>
                                    </p:animMotion>
                                  </p:childTnLst>
                                </p:cTn>
                              </p:par>
                              <p:par>
                                <p:cTn id="165" presetID="49" presetClass="path" presetSubtype="0" accel="50000" decel="50000" fill="hold" nodeType="withEffect">
                                  <p:stCondLst>
                                    <p:cond delay="0"/>
                                  </p:stCondLst>
                                  <p:iterate type="lt">
                                    <p:tmPct val="0"/>
                                  </p:iterate>
                                  <p:childTnLst>
                                    <p:animMotion origin="layout" path="M 1.38889E-6 -2.94798E-6 L 0.3066 0.25873 " pathEditMode="relative" rAng="0" ptsTypes="AA">
                                      <p:cBhvr>
                                        <p:cTn id="166" dur="2000" fill="hold"/>
                                        <p:tgtEl>
                                          <p:spTgt spid="14"/>
                                        </p:tgtEl>
                                        <p:attrNameLst>
                                          <p:attrName>ppt_x</p:attrName>
                                          <p:attrName>ppt_y</p:attrName>
                                        </p:attrNameLst>
                                      </p:cBhvr>
                                      <p:rCtr x="153" y="129"/>
                                    </p:animMotion>
                                  </p:childTnLst>
                                </p:cTn>
                              </p:par>
                              <p:par>
                                <p:cTn id="167" presetID="31" presetClass="exit" presetSubtype="0" fill="hold" nodeType="withEffect">
                                  <p:stCondLst>
                                    <p:cond delay="0"/>
                                  </p:stCondLst>
                                  <p:iterate type="lt">
                                    <p:tmPct val="5000"/>
                                  </p:iterate>
                                  <p:childTnLst>
                                    <p:anim calcmode="lin" valueType="num">
                                      <p:cBhvr>
                                        <p:cTn id="168" dur="1000"/>
                                        <p:tgtEl>
                                          <p:spTgt spid="15"/>
                                        </p:tgtEl>
                                        <p:attrNameLst>
                                          <p:attrName>ppt_w</p:attrName>
                                        </p:attrNameLst>
                                      </p:cBhvr>
                                      <p:tavLst>
                                        <p:tav tm="0">
                                          <p:val>
                                            <p:strVal val="ppt_w"/>
                                          </p:val>
                                        </p:tav>
                                        <p:tav tm="100000">
                                          <p:val>
                                            <p:fltVal val="0"/>
                                          </p:val>
                                        </p:tav>
                                      </p:tavLst>
                                    </p:anim>
                                    <p:anim calcmode="lin" valueType="num">
                                      <p:cBhvr>
                                        <p:cTn id="169" dur="1000"/>
                                        <p:tgtEl>
                                          <p:spTgt spid="15"/>
                                        </p:tgtEl>
                                        <p:attrNameLst>
                                          <p:attrName>ppt_h</p:attrName>
                                        </p:attrNameLst>
                                      </p:cBhvr>
                                      <p:tavLst>
                                        <p:tav tm="0">
                                          <p:val>
                                            <p:strVal val="ppt_h"/>
                                          </p:val>
                                        </p:tav>
                                        <p:tav tm="100000">
                                          <p:val>
                                            <p:fltVal val="0"/>
                                          </p:val>
                                        </p:tav>
                                      </p:tavLst>
                                    </p:anim>
                                    <p:anim calcmode="lin" valueType="num">
                                      <p:cBhvr>
                                        <p:cTn id="170" dur="1000"/>
                                        <p:tgtEl>
                                          <p:spTgt spid="15"/>
                                        </p:tgtEl>
                                        <p:attrNameLst>
                                          <p:attrName>style.rotation</p:attrName>
                                        </p:attrNameLst>
                                      </p:cBhvr>
                                      <p:tavLst>
                                        <p:tav tm="0">
                                          <p:val>
                                            <p:fltVal val="0"/>
                                          </p:val>
                                        </p:tav>
                                        <p:tav tm="100000">
                                          <p:val>
                                            <p:fltVal val="90"/>
                                          </p:val>
                                        </p:tav>
                                      </p:tavLst>
                                    </p:anim>
                                    <p:animEffect transition="out" filter="fade">
                                      <p:cBhvr>
                                        <p:cTn id="171" dur="1000"/>
                                        <p:tgtEl>
                                          <p:spTgt spid="15"/>
                                        </p:tgtEl>
                                      </p:cBhvr>
                                    </p:animEffect>
                                    <p:set>
                                      <p:cBhvr>
                                        <p:cTn id="172" dur="1" fill="hold">
                                          <p:stCondLst>
                                            <p:cond delay="999"/>
                                          </p:stCondLst>
                                        </p:cTn>
                                        <p:tgtEl>
                                          <p:spTgt spid="15"/>
                                        </p:tgtEl>
                                        <p:attrNameLst>
                                          <p:attrName>style.visibility</p:attrName>
                                        </p:attrNameLst>
                                      </p:cBhvr>
                                      <p:to>
                                        <p:strVal val="hidden"/>
                                      </p:to>
                                    </p:set>
                                  </p:childTnLst>
                                </p:cTn>
                              </p:par>
                              <p:par>
                                <p:cTn id="173" presetID="31" presetClass="exit" presetSubtype="0" fill="hold" nodeType="withEffect">
                                  <p:stCondLst>
                                    <p:cond delay="0"/>
                                  </p:stCondLst>
                                  <p:iterate type="lt">
                                    <p:tmPct val="5000"/>
                                  </p:iterate>
                                  <p:childTnLst>
                                    <p:anim calcmode="lin" valueType="num">
                                      <p:cBhvr>
                                        <p:cTn id="174" dur="3000"/>
                                        <p:tgtEl>
                                          <p:spTgt spid="14"/>
                                        </p:tgtEl>
                                        <p:attrNameLst>
                                          <p:attrName>ppt_w</p:attrName>
                                        </p:attrNameLst>
                                      </p:cBhvr>
                                      <p:tavLst>
                                        <p:tav tm="0">
                                          <p:val>
                                            <p:strVal val="ppt_w"/>
                                          </p:val>
                                        </p:tav>
                                        <p:tav tm="100000">
                                          <p:val>
                                            <p:fltVal val="0"/>
                                          </p:val>
                                        </p:tav>
                                      </p:tavLst>
                                    </p:anim>
                                    <p:anim calcmode="lin" valueType="num">
                                      <p:cBhvr>
                                        <p:cTn id="175" dur="3000"/>
                                        <p:tgtEl>
                                          <p:spTgt spid="14"/>
                                        </p:tgtEl>
                                        <p:attrNameLst>
                                          <p:attrName>ppt_h</p:attrName>
                                        </p:attrNameLst>
                                      </p:cBhvr>
                                      <p:tavLst>
                                        <p:tav tm="0">
                                          <p:val>
                                            <p:strVal val="ppt_h"/>
                                          </p:val>
                                        </p:tav>
                                        <p:tav tm="100000">
                                          <p:val>
                                            <p:fltVal val="0"/>
                                          </p:val>
                                        </p:tav>
                                      </p:tavLst>
                                    </p:anim>
                                    <p:anim calcmode="lin" valueType="num">
                                      <p:cBhvr>
                                        <p:cTn id="176" dur="3000"/>
                                        <p:tgtEl>
                                          <p:spTgt spid="14"/>
                                        </p:tgtEl>
                                        <p:attrNameLst>
                                          <p:attrName>style.rotation</p:attrName>
                                        </p:attrNameLst>
                                      </p:cBhvr>
                                      <p:tavLst>
                                        <p:tav tm="0">
                                          <p:val>
                                            <p:fltVal val="0"/>
                                          </p:val>
                                        </p:tav>
                                        <p:tav tm="100000">
                                          <p:val>
                                            <p:fltVal val="90"/>
                                          </p:val>
                                        </p:tav>
                                      </p:tavLst>
                                    </p:anim>
                                    <p:animEffect transition="out" filter="fade">
                                      <p:cBhvr>
                                        <p:cTn id="177" dur="3000"/>
                                        <p:tgtEl>
                                          <p:spTgt spid="14"/>
                                        </p:tgtEl>
                                      </p:cBhvr>
                                    </p:animEffect>
                                    <p:set>
                                      <p:cBhvr>
                                        <p:cTn id="178" dur="1" fill="hold">
                                          <p:stCondLst>
                                            <p:cond delay="2999"/>
                                          </p:stCondLst>
                                        </p:cTn>
                                        <p:tgtEl>
                                          <p:spTgt spid="14"/>
                                        </p:tgtEl>
                                        <p:attrNameLst>
                                          <p:attrName>style.visibility</p:attrName>
                                        </p:attrNameLst>
                                      </p:cBhvr>
                                      <p:to>
                                        <p:strVal val="hidden"/>
                                      </p:to>
                                    </p:set>
                                  </p:childTnLst>
                                </p:cTn>
                              </p:par>
                            </p:childTnLst>
                          </p:cTn>
                        </p:par>
                        <p:par>
                          <p:cTn id="179" fill="hold">
                            <p:stCondLst>
                              <p:cond delay="4000"/>
                            </p:stCondLst>
                            <p:childTnLst>
                              <p:par>
                                <p:cTn id="180" presetID="5" presetClass="exit" presetSubtype="10" fill="hold" nodeType="afterEffect">
                                  <p:stCondLst>
                                    <p:cond delay="0"/>
                                  </p:stCondLst>
                                  <p:iterate type="lt">
                                    <p:tmPct val="0"/>
                                  </p:iterate>
                                  <p:childTnLst>
                                    <p:animEffect transition="out" filter="checkerboard(across)">
                                      <p:cBhvr>
                                        <p:cTn id="181" dur="500"/>
                                        <p:tgtEl>
                                          <p:spTgt spid="18">
                                            <p:txEl>
                                              <p:pRg st="0" end="0"/>
                                            </p:txEl>
                                          </p:spTgt>
                                        </p:tgtEl>
                                      </p:cBhvr>
                                    </p:animEffect>
                                    <p:set>
                                      <p:cBhvr>
                                        <p:cTn id="182" dur="1" fill="hold">
                                          <p:stCondLst>
                                            <p:cond delay="499"/>
                                          </p:stCondLst>
                                        </p:cTn>
                                        <p:tgtEl>
                                          <p:spTgt spid="18">
                                            <p:txEl>
                                              <p:pRg st="0" end="0"/>
                                            </p:txEl>
                                          </p:spTgt>
                                        </p:tgtEl>
                                        <p:attrNameLst>
                                          <p:attrName>style.visibility</p:attrName>
                                        </p:attrNameLst>
                                      </p:cBhvr>
                                      <p:to>
                                        <p:strVal val="hidden"/>
                                      </p:to>
                                    </p:set>
                                  </p:childTnLst>
                                </p:cTn>
                              </p:par>
                              <p:par>
                                <p:cTn id="183" presetID="64" presetClass="path" presetSubtype="0" accel="50000" decel="50000" fill="hold" nodeType="withEffect">
                                  <p:stCondLst>
                                    <p:cond delay="0"/>
                                  </p:stCondLst>
                                  <p:iterate type="lt">
                                    <p:tmPct val="0"/>
                                  </p:iterate>
                                  <p:childTnLst>
                                    <p:animMotion origin="layout" path="M 1.11111E-6 -2.22222E-6 L 1.11111E-6 -0.16273 " pathEditMode="relative" rAng="0" ptsTypes="AA">
                                      <p:cBhvr>
                                        <p:cTn id="184" dur="1000" fill="hold"/>
                                        <p:tgtEl>
                                          <p:spTgt spid="16"/>
                                        </p:tgtEl>
                                        <p:attrNameLst>
                                          <p:attrName>ppt_x</p:attrName>
                                          <p:attrName>ppt_y</p:attrName>
                                        </p:attrNameLst>
                                      </p:cBhvr>
                                      <p:rCtr x="0" y="-81"/>
                                    </p:animMotion>
                                  </p:childTnLst>
                                </p:cTn>
                              </p:par>
                              <p:par>
                                <p:cTn id="185" presetID="64" presetClass="path" presetSubtype="0" accel="50000" decel="50000" fill="hold" grpId="0" nodeType="withEffect">
                                  <p:stCondLst>
                                    <p:cond delay="0"/>
                                  </p:stCondLst>
                                  <p:iterate type="lt">
                                    <p:tmPct val="0"/>
                                  </p:iterate>
                                  <p:childTnLst>
                                    <p:animMotion origin="layout" path="M 5E-6 0 L -0.00017 -0.15926 " pathEditMode="relative" rAng="0" ptsTypes="AA">
                                      <p:cBhvr>
                                        <p:cTn id="186" dur="1000" fill="hold"/>
                                        <p:tgtEl>
                                          <p:spTgt spid="17"/>
                                        </p:tgtEl>
                                        <p:attrNameLst>
                                          <p:attrName>ppt_x</p:attrName>
                                          <p:attrName>ppt_y</p:attrName>
                                        </p:attrNameLst>
                                      </p:cBhvr>
                                      <p:rCtr x="0" y="-80"/>
                                    </p:animMotion>
                                  </p:childTnLst>
                                </p:cTn>
                              </p:par>
                            </p:childTnLst>
                          </p:cTn>
                        </p:par>
                        <p:par>
                          <p:cTn id="187" fill="hold">
                            <p:stCondLst>
                              <p:cond delay="5000"/>
                            </p:stCondLst>
                            <p:childTnLst>
                              <p:par>
                                <p:cTn id="188" presetID="23" presetClass="entr" presetSubtype="16" fill="hold" nodeType="afterEffect">
                                  <p:stCondLst>
                                    <p:cond delay="0"/>
                                  </p:stCondLst>
                                  <p:iterate type="lt">
                                    <p:tmPct val="0"/>
                                  </p:iterate>
                                  <p:childTnLst>
                                    <p:set>
                                      <p:cBhvr>
                                        <p:cTn id="189" dur="1" fill="hold">
                                          <p:stCondLst>
                                            <p:cond delay="0"/>
                                          </p:stCondLst>
                                        </p:cTn>
                                        <p:tgtEl>
                                          <p:spTgt spid="20"/>
                                        </p:tgtEl>
                                        <p:attrNameLst>
                                          <p:attrName>style.visibility</p:attrName>
                                        </p:attrNameLst>
                                      </p:cBhvr>
                                      <p:to>
                                        <p:strVal val="visible"/>
                                      </p:to>
                                    </p:set>
                                    <p:anim calcmode="lin" valueType="num">
                                      <p:cBhvr>
                                        <p:cTn id="190" dur="500" fill="hold"/>
                                        <p:tgtEl>
                                          <p:spTgt spid="20"/>
                                        </p:tgtEl>
                                        <p:attrNameLst>
                                          <p:attrName>ppt_w</p:attrName>
                                        </p:attrNameLst>
                                      </p:cBhvr>
                                      <p:tavLst>
                                        <p:tav tm="0">
                                          <p:val>
                                            <p:fltVal val="0"/>
                                          </p:val>
                                        </p:tav>
                                        <p:tav tm="100000">
                                          <p:val>
                                            <p:strVal val="#ppt_w"/>
                                          </p:val>
                                        </p:tav>
                                      </p:tavLst>
                                    </p:anim>
                                    <p:anim calcmode="lin" valueType="num">
                                      <p:cBhvr>
                                        <p:cTn id="191" dur="500" fill="hold"/>
                                        <p:tgtEl>
                                          <p:spTgt spid="20"/>
                                        </p:tgtEl>
                                        <p:attrNameLst>
                                          <p:attrName>ppt_h</p:attrName>
                                        </p:attrNameLst>
                                      </p:cBhvr>
                                      <p:tavLst>
                                        <p:tav tm="0">
                                          <p:val>
                                            <p:fltVal val="0"/>
                                          </p:val>
                                        </p:tav>
                                        <p:tav tm="100000">
                                          <p:val>
                                            <p:strVal val="#ppt_h"/>
                                          </p:val>
                                        </p:tav>
                                      </p:tavLst>
                                    </p:anim>
                                  </p:childTnLst>
                                </p:cTn>
                              </p:par>
                              <p:par>
                                <p:cTn id="192" presetID="49" presetClass="path" presetSubtype="0" accel="50000" decel="50000" fill="hold" nodeType="withEffect">
                                  <p:stCondLst>
                                    <p:cond delay="0"/>
                                  </p:stCondLst>
                                  <p:iterate type="lt">
                                    <p:tmPct val="0"/>
                                  </p:iterate>
                                  <p:childTnLst>
                                    <p:animMotion origin="layout" path="M -0.02413 0.00463 L -0.26875 0.56509 " pathEditMode="relative" rAng="0" ptsTypes="AA">
                                      <p:cBhvr>
                                        <p:cTn id="193" dur="2000" fill="hold"/>
                                        <p:tgtEl>
                                          <p:spTgt spid="20"/>
                                        </p:tgtEl>
                                        <p:attrNameLst>
                                          <p:attrName>ppt_x</p:attrName>
                                          <p:attrName>ppt_y</p:attrName>
                                        </p:attrNameLst>
                                      </p:cBhvr>
                                      <p:rCtr x="-122" y="280"/>
                                    </p:animMotion>
                                  </p:childTnLst>
                                </p:cTn>
                              </p:par>
                              <p:par>
                                <p:cTn id="194" presetID="31" presetClass="exit" presetSubtype="0" fill="hold" nodeType="withEffect">
                                  <p:stCondLst>
                                    <p:cond delay="0"/>
                                  </p:stCondLst>
                                  <p:iterate type="lt">
                                    <p:tmPct val="5000"/>
                                  </p:iterate>
                                  <p:childTnLst>
                                    <p:anim calcmode="lin" valueType="num">
                                      <p:cBhvr>
                                        <p:cTn id="195" dur="3000"/>
                                        <p:tgtEl>
                                          <p:spTgt spid="20"/>
                                        </p:tgtEl>
                                        <p:attrNameLst>
                                          <p:attrName>ppt_w</p:attrName>
                                        </p:attrNameLst>
                                      </p:cBhvr>
                                      <p:tavLst>
                                        <p:tav tm="0">
                                          <p:val>
                                            <p:strVal val="ppt_w"/>
                                          </p:val>
                                        </p:tav>
                                        <p:tav tm="100000">
                                          <p:val>
                                            <p:fltVal val="0"/>
                                          </p:val>
                                        </p:tav>
                                      </p:tavLst>
                                    </p:anim>
                                    <p:anim calcmode="lin" valueType="num">
                                      <p:cBhvr>
                                        <p:cTn id="196" dur="3000"/>
                                        <p:tgtEl>
                                          <p:spTgt spid="20"/>
                                        </p:tgtEl>
                                        <p:attrNameLst>
                                          <p:attrName>ppt_h</p:attrName>
                                        </p:attrNameLst>
                                      </p:cBhvr>
                                      <p:tavLst>
                                        <p:tav tm="0">
                                          <p:val>
                                            <p:strVal val="ppt_h"/>
                                          </p:val>
                                        </p:tav>
                                        <p:tav tm="100000">
                                          <p:val>
                                            <p:fltVal val="0"/>
                                          </p:val>
                                        </p:tav>
                                      </p:tavLst>
                                    </p:anim>
                                    <p:anim calcmode="lin" valueType="num">
                                      <p:cBhvr>
                                        <p:cTn id="197" dur="3000"/>
                                        <p:tgtEl>
                                          <p:spTgt spid="20"/>
                                        </p:tgtEl>
                                        <p:attrNameLst>
                                          <p:attrName>style.rotation</p:attrName>
                                        </p:attrNameLst>
                                      </p:cBhvr>
                                      <p:tavLst>
                                        <p:tav tm="0">
                                          <p:val>
                                            <p:fltVal val="0"/>
                                          </p:val>
                                        </p:tav>
                                        <p:tav tm="100000">
                                          <p:val>
                                            <p:fltVal val="90"/>
                                          </p:val>
                                        </p:tav>
                                      </p:tavLst>
                                    </p:anim>
                                    <p:animEffect transition="out" filter="fade">
                                      <p:cBhvr>
                                        <p:cTn id="198" dur="3000"/>
                                        <p:tgtEl>
                                          <p:spTgt spid="20"/>
                                        </p:tgtEl>
                                      </p:cBhvr>
                                    </p:animEffect>
                                    <p:set>
                                      <p:cBhvr>
                                        <p:cTn id="199" dur="1" fill="hold">
                                          <p:stCondLst>
                                            <p:cond delay="2999"/>
                                          </p:stCondLst>
                                        </p:cTn>
                                        <p:tgtEl>
                                          <p:spTgt spid="20"/>
                                        </p:tgtEl>
                                        <p:attrNameLst>
                                          <p:attrName>style.visibility</p:attrName>
                                        </p:attrNameLst>
                                      </p:cBhvr>
                                      <p:to>
                                        <p:strVal val="hidden"/>
                                      </p:to>
                                    </p:set>
                                  </p:childTnLst>
                                </p:cTn>
                              </p:par>
                            </p:childTnLst>
                          </p:cTn>
                        </p:par>
                        <p:par>
                          <p:cTn id="200" fill="hold">
                            <p:stCondLst>
                              <p:cond delay="8000"/>
                            </p:stCondLst>
                            <p:childTnLst>
                              <p:par>
                                <p:cTn id="201" presetID="23" presetClass="entr" presetSubtype="16" fill="hold" nodeType="afterEffect">
                                  <p:stCondLst>
                                    <p:cond delay="0"/>
                                  </p:stCondLst>
                                  <p:iterate type="lt">
                                    <p:tmPct val="0"/>
                                  </p:iterate>
                                  <p:childTnLst>
                                    <p:set>
                                      <p:cBhvr>
                                        <p:cTn id="202" dur="1" fill="hold">
                                          <p:stCondLst>
                                            <p:cond delay="0"/>
                                          </p:stCondLst>
                                        </p:cTn>
                                        <p:tgtEl>
                                          <p:spTgt spid="22"/>
                                        </p:tgtEl>
                                        <p:attrNameLst>
                                          <p:attrName>style.visibility</p:attrName>
                                        </p:attrNameLst>
                                      </p:cBhvr>
                                      <p:to>
                                        <p:strVal val="visible"/>
                                      </p:to>
                                    </p:set>
                                    <p:anim calcmode="lin" valueType="num">
                                      <p:cBhvr>
                                        <p:cTn id="203" dur="500" fill="hold"/>
                                        <p:tgtEl>
                                          <p:spTgt spid="22"/>
                                        </p:tgtEl>
                                        <p:attrNameLst>
                                          <p:attrName>ppt_w</p:attrName>
                                        </p:attrNameLst>
                                      </p:cBhvr>
                                      <p:tavLst>
                                        <p:tav tm="0">
                                          <p:val>
                                            <p:fltVal val="0"/>
                                          </p:val>
                                        </p:tav>
                                        <p:tav tm="100000">
                                          <p:val>
                                            <p:strVal val="#ppt_w"/>
                                          </p:val>
                                        </p:tav>
                                      </p:tavLst>
                                    </p:anim>
                                    <p:anim calcmode="lin" valueType="num">
                                      <p:cBhvr>
                                        <p:cTn id="204" dur="500" fill="hold"/>
                                        <p:tgtEl>
                                          <p:spTgt spid="22"/>
                                        </p:tgtEl>
                                        <p:attrNameLst>
                                          <p:attrName>ppt_h</p:attrName>
                                        </p:attrNameLst>
                                      </p:cBhvr>
                                      <p:tavLst>
                                        <p:tav tm="0">
                                          <p:val>
                                            <p:fltVal val="0"/>
                                          </p:val>
                                        </p:tav>
                                        <p:tav tm="100000">
                                          <p:val>
                                            <p:strVal val="#ppt_h"/>
                                          </p:val>
                                        </p:tav>
                                      </p:tavLst>
                                    </p:anim>
                                  </p:childTnLst>
                                </p:cTn>
                              </p:par>
                              <p:par>
                                <p:cTn id="205" presetID="49" presetClass="path" presetSubtype="0" accel="50000" decel="50000" fill="hold" nodeType="withEffect">
                                  <p:stCondLst>
                                    <p:cond delay="0"/>
                                  </p:stCondLst>
                                  <p:iterate type="lt">
                                    <p:tmPct val="0"/>
                                  </p:iterate>
                                  <p:childTnLst>
                                    <p:animMotion origin="layout" path="M -0.02413 0.00463 L -0.26875 0.56509 " pathEditMode="relative" rAng="0" ptsTypes="AA">
                                      <p:cBhvr>
                                        <p:cTn id="206" dur="2000" fill="hold"/>
                                        <p:tgtEl>
                                          <p:spTgt spid="22"/>
                                        </p:tgtEl>
                                        <p:attrNameLst>
                                          <p:attrName>ppt_x</p:attrName>
                                          <p:attrName>ppt_y</p:attrName>
                                        </p:attrNameLst>
                                      </p:cBhvr>
                                      <p:rCtr x="-122" y="280"/>
                                    </p:animMotion>
                                  </p:childTnLst>
                                </p:cTn>
                              </p:par>
                              <p:par>
                                <p:cTn id="207" presetID="31" presetClass="exit" presetSubtype="0" fill="hold" nodeType="withEffect">
                                  <p:stCondLst>
                                    <p:cond delay="0"/>
                                  </p:stCondLst>
                                  <p:iterate type="lt">
                                    <p:tmPct val="5000"/>
                                  </p:iterate>
                                  <p:childTnLst>
                                    <p:anim calcmode="lin" valueType="num">
                                      <p:cBhvr>
                                        <p:cTn id="208" dur="3000"/>
                                        <p:tgtEl>
                                          <p:spTgt spid="22"/>
                                        </p:tgtEl>
                                        <p:attrNameLst>
                                          <p:attrName>ppt_w</p:attrName>
                                        </p:attrNameLst>
                                      </p:cBhvr>
                                      <p:tavLst>
                                        <p:tav tm="0">
                                          <p:val>
                                            <p:strVal val="ppt_w"/>
                                          </p:val>
                                        </p:tav>
                                        <p:tav tm="100000">
                                          <p:val>
                                            <p:fltVal val="0"/>
                                          </p:val>
                                        </p:tav>
                                      </p:tavLst>
                                    </p:anim>
                                    <p:anim calcmode="lin" valueType="num">
                                      <p:cBhvr>
                                        <p:cTn id="209" dur="3000"/>
                                        <p:tgtEl>
                                          <p:spTgt spid="22"/>
                                        </p:tgtEl>
                                        <p:attrNameLst>
                                          <p:attrName>ppt_h</p:attrName>
                                        </p:attrNameLst>
                                      </p:cBhvr>
                                      <p:tavLst>
                                        <p:tav tm="0">
                                          <p:val>
                                            <p:strVal val="ppt_h"/>
                                          </p:val>
                                        </p:tav>
                                        <p:tav tm="100000">
                                          <p:val>
                                            <p:fltVal val="0"/>
                                          </p:val>
                                        </p:tav>
                                      </p:tavLst>
                                    </p:anim>
                                    <p:anim calcmode="lin" valueType="num">
                                      <p:cBhvr>
                                        <p:cTn id="210" dur="3000"/>
                                        <p:tgtEl>
                                          <p:spTgt spid="22"/>
                                        </p:tgtEl>
                                        <p:attrNameLst>
                                          <p:attrName>style.rotation</p:attrName>
                                        </p:attrNameLst>
                                      </p:cBhvr>
                                      <p:tavLst>
                                        <p:tav tm="0">
                                          <p:val>
                                            <p:fltVal val="0"/>
                                          </p:val>
                                        </p:tav>
                                        <p:tav tm="100000">
                                          <p:val>
                                            <p:fltVal val="90"/>
                                          </p:val>
                                        </p:tav>
                                      </p:tavLst>
                                    </p:anim>
                                    <p:animEffect transition="out" filter="fade">
                                      <p:cBhvr>
                                        <p:cTn id="211" dur="3000"/>
                                        <p:tgtEl>
                                          <p:spTgt spid="22"/>
                                        </p:tgtEl>
                                      </p:cBhvr>
                                    </p:animEffect>
                                    <p:set>
                                      <p:cBhvr>
                                        <p:cTn id="212" dur="1" fill="hold">
                                          <p:stCondLst>
                                            <p:cond delay="2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build="allAtOnce"/>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800" b="1" dirty="0" smtClean="0">
                <a:solidFill>
                  <a:srgbClr val="FF6600"/>
                </a:solidFill>
                <a:effectLst/>
                <a:latin typeface="Algerian" pitchFamily="82" charset="0"/>
              </a:rPr>
              <a:t>Introduction</a:t>
            </a:r>
            <a:endParaRPr lang="fr-FR" sz="4800" dirty="0">
              <a:solidFill>
                <a:srgbClr val="FF6600"/>
              </a:solidFill>
              <a:effectLst/>
              <a:latin typeface="Algerian" pitchFamily="82" charset="0"/>
            </a:endParaRPr>
          </a:p>
        </p:txBody>
      </p:sp>
      <p:sp>
        <p:nvSpPr>
          <p:cNvPr id="3" name="Espace réservé du contenu 2"/>
          <p:cNvSpPr>
            <a:spLocks noGrp="1"/>
          </p:cNvSpPr>
          <p:nvPr>
            <p:ph idx="1"/>
          </p:nvPr>
        </p:nvSpPr>
        <p:spPr>
          <a:xfrm>
            <a:off x="457200" y="1928802"/>
            <a:ext cx="8229600" cy="4429156"/>
          </a:xfrm>
        </p:spPr>
        <p:txBody>
          <a:bodyPr/>
          <a:lstStyle/>
          <a:p>
            <a:pPr algn="just">
              <a:buNone/>
            </a:pPr>
            <a:r>
              <a:rPr lang="fr-FR" sz="1600" dirty="0" smtClean="0"/>
              <a:t>		</a:t>
            </a:r>
            <a:r>
              <a:rPr lang="fr-FR" sz="2000" dirty="0" smtClean="0"/>
              <a:t>Le monde de l’industrie dispose de machines et d’installations de plus en plus performantes et complexes, en particulier les turbines à gaz. Elles ont connu ces dernières années un développement considérable dans de nombreuses applications industrielles, et en particulier dans le domaine de production d’électricité et de réinjection du gaz, notamment en Algérie et plus précisément dans la centrale de RAS-DJENET.</a:t>
            </a:r>
          </a:p>
          <a:p>
            <a:pPr algn="just">
              <a:buNone/>
            </a:pPr>
            <a:r>
              <a:rPr lang="fr-FR" sz="2000" dirty="0" smtClean="0"/>
              <a:t>       	L’évolution de la turbine à gaz et son succès ont été conditionnés par l’amélioration de ces performances techniques. Les exigences de haute sécurité, la réduction des coûts d’exploitation, la maîtrise de la disponibilité des équipements et l’amélioration de leur fiabilité donnent à l’automatisation et </a:t>
            </a:r>
            <a:r>
              <a:rPr lang="fr-FR" sz="2000" dirty="0" smtClean="0"/>
              <a:t>la surveillance </a:t>
            </a:r>
            <a:r>
              <a:rPr lang="fr-FR" sz="2000" dirty="0" smtClean="0"/>
              <a:t>des systèmes un rôle prépondérant.</a:t>
            </a:r>
            <a:endParaRPr lang="fr-FR" sz="2000" dirty="0"/>
          </a:p>
        </p:txBody>
      </p:sp>
    </p:spTree>
  </p:cSld>
  <p:clrMapOvr>
    <a:masterClrMapping/>
  </p:clrMapOvr>
  <p:transition spd="slow">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p:cNvSpPr txBox="1"/>
          <p:nvPr/>
        </p:nvSpPr>
        <p:spPr>
          <a:xfrm rot="10800000" flipV="1">
            <a:off x="500034" y="249304"/>
            <a:ext cx="7858180" cy="5909310"/>
          </a:xfrm>
          <a:prstGeom prst="rect">
            <a:avLst/>
          </a:prstGeom>
          <a:noFill/>
        </p:spPr>
        <p:txBody>
          <a:bodyPr wrap="square" rtlCol="0">
            <a:spAutoFit/>
          </a:bodyPr>
          <a:lstStyle/>
          <a:p>
            <a:r>
              <a:rPr lang="fr-FR" sz="2400" dirty="0" smtClean="0"/>
              <a:t>C’est dans ce contexte que nous proposons deux plans d’amélioration à savoir </a:t>
            </a:r>
            <a:r>
              <a:rPr lang="fr-FR" sz="2400" dirty="0" smtClean="0"/>
              <a:t>:</a:t>
            </a:r>
          </a:p>
          <a:p>
            <a:endParaRPr lang="fr-FR" sz="2400" dirty="0" smtClean="0"/>
          </a:p>
          <a:p>
            <a:r>
              <a:rPr lang="fr-FR" sz="2400" dirty="0" smtClean="0"/>
              <a:t> </a:t>
            </a:r>
            <a:r>
              <a:rPr lang="fr-FR" sz="2400" b="1" dirty="0" smtClean="0">
                <a:solidFill>
                  <a:srgbClr val="FF6600"/>
                </a:solidFill>
              </a:rPr>
              <a:t>PARTIE 1 :</a:t>
            </a:r>
          </a:p>
          <a:p>
            <a:endParaRPr lang="fr-FR" sz="2400" dirty="0" smtClean="0"/>
          </a:p>
          <a:p>
            <a:pPr lvl="0">
              <a:buFont typeface="Wingdings" pitchFamily="2" charset="2"/>
              <a:buChar char="Ø"/>
            </a:pPr>
            <a:r>
              <a:rPr lang="fr-FR" sz="2400" dirty="0" smtClean="0"/>
              <a:t>  Automatisation </a:t>
            </a:r>
            <a:r>
              <a:rPr lang="fr-FR" sz="2400" dirty="0" smtClean="0"/>
              <a:t>et supervisons de système de  commande de vitesse d’une turbine à gaz, en remplaçant système de la logique câblée par l’automate automate programmable industriel SIEMENS S7-300.</a:t>
            </a:r>
          </a:p>
          <a:p>
            <a:pPr lvl="0"/>
            <a:r>
              <a:rPr lang="fr-FR" sz="2400" dirty="0" smtClean="0"/>
              <a:t> </a:t>
            </a:r>
            <a:endParaRPr lang="fr-FR" sz="2400" dirty="0" smtClean="0"/>
          </a:p>
          <a:p>
            <a:pPr lvl="0"/>
            <a:r>
              <a:rPr lang="fr-FR" sz="2400" b="1" dirty="0" smtClean="0">
                <a:solidFill>
                  <a:srgbClr val="FF6600"/>
                </a:solidFill>
              </a:rPr>
              <a:t>PARTIE 2 :</a:t>
            </a:r>
          </a:p>
          <a:p>
            <a:pPr lvl="0"/>
            <a:endParaRPr lang="fr-FR" sz="2400" dirty="0" smtClean="0"/>
          </a:p>
          <a:p>
            <a:pPr lvl="0">
              <a:buFont typeface="Wingdings" pitchFamily="2" charset="2"/>
              <a:buChar char="Ø"/>
            </a:pPr>
            <a:r>
              <a:rPr lang="fr-FR" sz="2400" dirty="0" smtClean="0"/>
              <a:t>  Conception </a:t>
            </a:r>
            <a:r>
              <a:rPr lang="fr-FR" sz="2400" dirty="0" smtClean="0"/>
              <a:t>et réalisation d’un système de surveillance basé essentiellement sur l’intelligence artificiel (IA),</a:t>
            </a:r>
          </a:p>
          <a:p>
            <a:endParaRPr lang="fr-FR"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9144000" cy="6858000"/>
          </a:xfrm>
        </p:spPr>
        <p:txBody>
          <a:bodyPr/>
          <a:lstStyle/>
          <a:p>
            <a:pPr algn="just">
              <a:buNone/>
            </a:pPr>
            <a:endParaRPr lang="fr-FR" sz="2400" dirty="0" smtClean="0"/>
          </a:p>
          <a:p>
            <a:r>
              <a:rPr lang="fr-FR" sz="2800" b="1" i="1" dirty="0" smtClean="0">
                <a:solidFill>
                  <a:srgbClr val="FF6600"/>
                </a:solidFill>
                <a:effectLst>
                  <a:outerShdw blurRad="38100" dist="38100" dir="2700000" algn="tl">
                    <a:srgbClr val="000000">
                      <a:alpha val="43137"/>
                    </a:srgbClr>
                  </a:outerShdw>
                </a:effectLst>
                <a:latin typeface="Times New Roman" pitchFamily="18" charset="0"/>
                <a:cs typeface="Times New Roman" pitchFamily="18" charset="0"/>
              </a:rPr>
              <a:t>Principe de production d’énergie électrique</a:t>
            </a:r>
          </a:p>
          <a:p>
            <a:pPr algn="just">
              <a:buNone/>
            </a:pPr>
            <a:endParaRPr lang="fr-FR" sz="1800" dirty="0" smtClean="0"/>
          </a:p>
          <a:p>
            <a:pPr algn="ctr">
              <a:buNone/>
            </a:pPr>
            <a:endParaRPr lang="fr-FR" sz="1600" dirty="0" smtClean="0">
              <a:solidFill>
                <a:schemeClr val="tx1">
                  <a:lumMod val="95000"/>
                </a:schemeClr>
              </a:solidFill>
            </a:endParaRPr>
          </a:p>
        </p:txBody>
      </p:sp>
      <p:pic>
        <p:nvPicPr>
          <p:cNvPr id="1027" name="Picture 3"/>
          <p:cNvPicPr>
            <a:picLocks noChangeAspect="1" noChangeArrowheads="1"/>
          </p:cNvPicPr>
          <p:nvPr/>
        </p:nvPicPr>
        <p:blipFill>
          <a:blip r:embed="rId3"/>
          <a:srcRect/>
          <a:stretch>
            <a:fillRect/>
          </a:stretch>
        </p:blipFill>
        <p:spPr bwMode="auto">
          <a:xfrm>
            <a:off x="571472" y="1142984"/>
            <a:ext cx="7929618" cy="4714908"/>
          </a:xfrm>
          <a:prstGeom prst="rect">
            <a:avLst/>
          </a:prstGeom>
          <a:noFill/>
          <a:ln w="9525">
            <a:noFill/>
            <a:miter lim="800000"/>
            <a:headEnd/>
            <a:tailEnd/>
          </a:ln>
          <a:effectLst/>
        </p:spPr>
      </p:pic>
      <p:pic>
        <p:nvPicPr>
          <p:cNvPr id="15" name="Image 14" descr="Sonelgaz : Construction d'une centrale de 160 MW à Tripoli - Horizons -  Quotidien national d'information"/>
          <p:cNvPicPr/>
          <p:nvPr/>
        </p:nvPicPr>
        <p:blipFill>
          <a:blip r:embed="rId4"/>
          <a:srcRect/>
          <a:stretch>
            <a:fillRect/>
          </a:stretch>
        </p:blipFill>
        <p:spPr bwMode="auto">
          <a:xfrm>
            <a:off x="642911" y="1928802"/>
            <a:ext cx="1357321" cy="314327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srcRect/>
          <a:stretch>
            <a:fillRect/>
          </a:stretch>
        </p:blipFill>
        <p:spPr bwMode="auto">
          <a:xfrm>
            <a:off x="0" y="-1"/>
            <a:ext cx="9144001" cy="6858001"/>
          </a:xfrm>
          <a:prstGeom prst="rect">
            <a:avLst/>
          </a:prstGeom>
          <a:noFill/>
          <a:ln w="9525">
            <a:noFill/>
            <a:miter lim="800000"/>
            <a:headEnd/>
            <a:tailEnd/>
          </a:ln>
          <a:effectLst/>
        </p:spPr>
      </p:pic>
      <p:sp>
        <p:nvSpPr>
          <p:cNvPr id="115720" name="Rectangle 8"/>
          <p:cNvSpPr>
            <a:spLocks noChangeArrowheads="1"/>
          </p:cNvSpPr>
          <p:nvPr/>
        </p:nvSpPr>
        <p:spPr bwMode="auto">
          <a:xfrm>
            <a:off x="428596" y="1071546"/>
            <a:ext cx="8358246" cy="5741831"/>
          </a:xfrm>
          <a:prstGeom prst="rect">
            <a:avLst/>
          </a:prstGeom>
          <a:noFill/>
          <a:ln w="9525">
            <a:noFill/>
            <a:miter lim="800000"/>
            <a:headEnd/>
            <a:tailEnd/>
          </a:ln>
          <a:effectLst/>
        </p:spPr>
        <p:txBody>
          <a:bodyPr/>
          <a:lstStyle/>
          <a:p>
            <a:r>
              <a:rPr lang="fr-FR" sz="2000" b="1" dirty="0" smtClean="0"/>
              <a:t> </a:t>
            </a:r>
            <a:endParaRPr lang="fr-FR" sz="2000" dirty="0" smtClean="0"/>
          </a:p>
          <a:p>
            <a:pPr marL="0" lvl="1" indent="209550" algn="just">
              <a:lnSpc>
                <a:spcPct val="150000"/>
              </a:lnSpc>
              <a:buSzPts val="2100"/>
            </a:pPr>
            <a:endParaRPr lang="fr-FR" sz="2000" dirty="0"/>
          </a:p>
        </p:txBody>
      </p:sp>
      <p:sp>
        <p:nvSpPr>
          <p:cNvPr id="4" name="Rectangle 3"/>
          <p:cNvSpPr/>
          <p:nvPr/>
        </p:nvSpPr>
        <p:spPr>
          <a:xfrm>
            <a:off x="-571536" y="0"/>
            <a:ext cx="10215634" cy="428604"/>
          </a:xfrm>
          <a:prstGeom prst="rect">
            <a:avLst/>
          </a:prstGeom>
          <a:gradFill flip="none" rotWithShape="1">
            <a:gsLst>
              <a:gs pos="50000">
                <a:schemeClr val="tx1"/>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fr-FR" dirty="0">
              <a:ln>
                <a:solidFill>
                  <a:schemeClr val="tx1"/>
                </a:solidFill>
              </a:ln>
              <a:solidFill>
                <a:sysClr val="windowText" lastClr="000000"/>
              </a:solidFill>
            </a:endParaRPr>
          </a:p>
        </p:txBody>
      </p:sp>
      <p:sp>
        <p:nvSpPr>
          <p:cNvPr id="6" name="Rectangle à coins arrondis 5"/>
          <p:cNvSpPr/>
          <p:nvPr/>
        </p:nvSpPr>
        <p:spPr>
          <a:xfrm>
            <a:off x="857224" y="0"/>
            <a:ext cx="7715304" cy="714380"/>
          </a:xfrm>
          <a:prstGeom prst="roundRect">
            <a:avLst/>
          </a:prstGeom>
          <a:noFill/>
          <a:ln>
            <a:noFill/>
          </a:ln>
          <a:scene3d>
            <a:camera prst="perspectiveBelow"/>
            <a:lightRig rig="flat"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r>
              <a:rPr lang="fr-FR" sz="2000" b="1" dirty="0" smtClean="0">
                <a:solidFill>
                  <a:schemeClr val="bg2">
                    <a:lumMod val="75000"/>
                  </a:schemeClr>
                </a:solidFill>
              </a:rPr>
              <a:t> </a:t>
            </a:r>
            <a:r>
              <a:rPr lang="fr-FR" sz="2000" b="1" i="1" dirty="0" smtClean="0">
                <a:solidFill>
                  <a:schemeClr val="bg2">
                    <a:lumMod val="75000"/>
                  </a:schemeClr>
                </a:solidFill>
              </a:rPr>
              <a:t>Présentation de la central à cycle combinée de RAS-DJINET </a:t>
            </a:r>
            <a:endParaRPr lang="fr-FR" sz="2000" dirty="0" smtClean="0">
              <a:solidFill>
                <a:schemeClr val="bg2">
                  <a:lumMod val="75000"/>
                </a:schemeClr>
              </a:solidFill>
            </a:endParaRPr>
          </a:p>
          <a:p>
            <a:pPr algn="ctr" fontAlgn="auto">
              <a:spcBef>
                <a:spcPts val="0"/>
              </a:spcBef>
              <a:spcAft>
                <a:spcPts val="0"/>
              </a:spcAft>
              <a:defRPr/>
            </a:pPr>
            <a:endParaRPr lang="fr-FR" sz="2000" b="1" dirty="0">
              <a:solidFill>
                <a:schemeClr val="bg2">
                  <a:lumMod val="75000"/>
                </a:schemeClr>
              </a:solidFill>
              <a:latin typeface="Candara" pitchFamily="34" charset="0"/>
            </a:endParaRPr>
          </a:p>
        </p:txBody>
      </p:sp>
    </p:spTree>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5720">
                                            <p:txEl>
                                              <p:pRg st="0" end="0"/>
                                            </p:txEl>
                                          </p:spTgt>
                                        </p:tgtEl>
                                        <p:attrNameLst>
                                          <p:attrName>style.visibility</p:attrName>
                                        </p:attrNameLst>
                                      </p:cBhvr>
                                      <p:to>
                                        <p:strVal val="visible"/>
                                      </p:to>
                                    </p:set>
                                    <p:animEffect transition="in" filter="fade">
                                      <p:cBhvr>
                                        <p:cTn id="7" dur="1000"/>
                                        <p:tgtEl>
                                          <p:spTgt spid="1157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0" grpId="0" build="allAtOnce"/>
    </p:bldLst>
  </p:timing>
</p:sld>
</file>

<file path=ppt/theme/theme1.xml><?xml version="1.0" encoding="utf-8"?>
<a:theme xmlns:a="http://schemas.openxmlformats.org/drawingml/2006/main" name="Thème1">
  <a:themeElements>
    <a:clrScheme name="Orbite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fontScheme name="Orb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Orbite 1">
        <a:dk1>
          <a:srgbClr val="010199"/>
        </a:dk1>
        <a:lt1>
          <a:srgbClr val="FFFFFF"/>
        </a:lt1>
        <a:dk2>
          <a:srgbClr val="000000"/>
        </a:dk2>
        <a:lt2>
          <a:srgbClr val="B2B2B2"/>
        </a:lt2>
        <a:accent1>
          <a:srgbClr val="3399FF"/>
        </a:accent1>
        <a:accent2>
          <a:srgbClr val="666699"/>
        </a:accent2>
        <a:accent3>
          <a:srgbClr val="AAAAAA"/>
        </a:accent3>
        <a:accent4>
          <a:srgbClr val="DADADA"/>
        </a:accent4>
        <a:accent5>
          <a:srgbClr val="ADCAFF"/>
        </a:accent5>
        <a:accent6>
          <a:srgbClr val="5C5C8A"/>
        </a:accent6>
        <a:hlink>
          <a:srgbClr val="FFFFCC"/>
        </a:hlink>
        <a:folHlink>
          <a:srgbClr val="FFCC66"/>
        </a:folHlink>
      </a:clrScheme>
      <a:clrMap bg1="dk2" tx1="lt1" bg2="dk1" tx2="lt2" accent1="accent1" accent2="accent2" accent3="accent3" accent4="accent4" accent5="accent5" accent6="accent6" hlink="hlink" folHlink="folHlink"/>
    </a:extraClrScheme>
    <a:extraClrScheme>
      <a:clrScheme name="Orbite 2">
        <a:dk1>
          <a:srgbClr val="008000"/>
        </a:dk1>
        <a:lt1>
          <a:srgbClr val="FFFFFF"/>
        </a:lt1>
        <a:dk2>
          <a:srgbClr val="003300"/>
        </a:dk2>
        <a:lt2>
          <a:srgbClr val="C0C0C0"/>
        </a:lt2>
        <a:accent1>
          <a:srgbClr val="99CC00"/>
        </a:accent1>
        <a:accent2>
          <a:srgbClr val="527C3A"/>
        </a:accent2>
        <a:accent3>
          <a:srgbClr val="AAADAA"/>
        </a:accent3>
        <a:accent4>
          <a:srgbClr val="DADADA"/>
        </a:accent4>
        <a:accent5>
          <a:srgbClr val="CAE2AA"/>
        </a:accent5>
        <a:accent6>
          <a:srgbClr val="497034"/>
        </a:accent6>
        <a:hlink>
          <a:srgbClr val="33CC33"/>
        </a:hlink>
        <a:folHlink>
          <a:srgbClr val="C1FF83"/>
        </a:folHlink>
      </a:clrScheme>
      <a:clrMap bg1="dk2" tx1="lt1" bg2="dk1" tx2="lt2" accent1="accent1" accent2="accent2" accent3="accent3" accent4="accent4" accent5="accent5" accent6="accent6" hlink="hlink" folHlink="folHlink"/>
    </a:extraClrScheme>
    <a:extraClrScheme>
      <a:clrScheme name="Orbite 3">
        <a:dk1>
          <a:srgbClr val="000066"/>
        </a:dk1>
        <a:lt1>
          <a:srgbClr val="FFFFFF"/>
        </a:lt1>
        <a:dk2>
          <a:srgbClr val="000099"/>
        </a:dk2>
        <a:lt2>
          <a:srgbClr val="9FBFFF"/>
        </a:lt2>
        <a:accent1>
          <a:srgbClr val="0099CC"/>
        </a:accent1>
        <a:accent2>
          <a:srgbClr val="00CC66"/>
        </a:accent2>
        <a:accent3>
          <a:srgbClr val="AAAACA"/>
        </a:accent3>
        <a:accent4>
          <a:srgbClr val="DADADA"/>
        </a:accent4>
        <a:accent5>
          <a:srgbClr val="AACAE2"/>
        </a:accent5>
        <a:accent6>
          <a:srgbClr val="00B95C"/>
        </a:accent6>
        <a:hlink>
          <a:srgbClr val="00FFFF"/>
        </a:hlink>
        <a:folHlink>
          <a:srgbClr val="CDE6FF"/>
        </a:folHlink>
      </a:clrScheme>
      <a:clrMap bg1="dk2" tx1="lt1" bg2="dk1" tx2="lt2" accent1="accent1" accent2="accent2" accent3="accent3" accent4="accent4" accent5="accent5" accent6="accent6" hlink="hlink" folHlink="folHlink"/>
    </a:extraClrScheme>
    <a:extraClrScheme>
      <a:clrScheme name="Orbite 4">
        <a:dk1>
          <a:srgbClr val="00ACA8"/>
        </a:dk1>
        <a:lt1>
          <a:srgbClr val="FFFFFF"/>
        </a:lt1>
        <a:dk2>
          <a:srgbClr val="006666"/>
        </a:dk2>
        <a:lt2>
          <a:srgbClr val="FFFF99"/>
        </a:lt2>
        <a:accent1>
          <a:srgbClr val="0099CC"/>
        </a:accent1>
        <a:accent2>
          <a:srgbClr val="6D6FC7"/>
        </a:accent2>
        <a:accent3>
          <a:srgbClr val="AAB8B8"/>
        </a:accent3>
        <a:accent4>
          <a:srgbClr val="DADADA"/>
        </a:accent4>
        <a:accent5>
          <a:srgbClr val="AACAE2"/>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rbite 5">
        <a:dk1>
          <a:srgbClr val="BA0023"/>
        </a:dk1>
        <a:lt1>
          <a:srgbClr val="FFFFFF"/>
        </a:lt1>
        <a:dk2>
          <a:srgbClr val="800000"/>
        </a:dk2>
        <a:lt2>
          <a:srgbClr val="FFFF99"/>
        </a:lt2>
        <a:accent1>
          <a:srgbClr val="FF6600"/>
        </a:accent1>
        <a:accent2>
          <a:srgbClr val="C5543D"/>
        </a:accent2>
        <a:accent3>
          <a:srgbClr val="C0AAAA"/>
        </a:accent3>
        <a:accent4>
          <a:srgbClr val="DADADA"/>
        </a:accent4>
        <a:accent5>
          <a:srgbClr val="FFB8AA"/>
        </a:accent5>
        <a:accent6>
          <a:srgbClr val="B24B36"/>
        </a:accent6>
        <a:hlink>
          <a:srgbClr val="FFFF00"/>
        </a:hlink>
        <a:folHlink>
          <a:srgbClr val="FF9900"/>
        </a:folHlink>
      </a:clrScheme>
      <a:clrMap bg1="dk2" tx1="lt1" bg2="dk1" tx2="lt2" accent1="accent1" accent2="accent2" accent3="accent3" accent4="accent4" accent5="accent5" accent6="accent6" hlink="hlink" folHlink="folHlink"/>
    </a:extraClrScheme>
    <a:extraClrScheme>
      <a:clrScheme name="Orbite 6">
        <a:dk1>
          <a:srgbClr val="6D776E"/>
        </a:dk1>
        <a:lt1>
          <a:srgbClr val="FFFFFF"/>
        </a:lt1>
        <a:dk2>
          <a:srgbClr val="575863"/>
        </a:dk2>
        <a:lt2>
          <a:srgbClr val="DDDDDD"/>
        </a:lt2>
        <a:accent1>
          <a:srgbClr val="0099CC"/>
        </a:accent1>
        <a:accent2>
          <a:srgbClr val="939EA9"/>
        </a:accent2>
        <a:accent3>
          <a:srgbClr val="B4B4B7"/>
        </a:accent3>
        <a:accent4>
          <a:srgbClr val="DADADA"/>
        </a:accent4>
        <a:accent5>
          <a:srgbClr val="AACAE2"/>
        </a:accent5>
        <a:accent6>
          <a:srgbClr val="858F99"/>
        </a:accent6>
        <a:hlink>
          <a:srgbClr val="FFCC00"/>
        </a:hlink>
        <a:folHlink>
          <a:srgbClr val="BD8949"/>
        </a:folHlink>
      </a:clrScheme>
      <a:clrMap bg1="dk2" tx1="lt1" bg2="dk1" tx2="lt2" accent1="accent1" accent2="accent2" accent3="accent3" accent4="accent4" accent5="accent5" accent6="accent6" hlink="hlink" folHlink="folHlink"/>
    </a:extraClrScheme>
    <a:extraClrScheme>
      <a:clrScheme name="Orbite 7">
        <a:dk1>
          <a:srgbClr val="A28A84"/>
        </a:dk1>
        <a:lt1>
          <a:srgbClr val="FFFFFF"/>
        </a:lt1>
        <a:dk2>
          <a:srgbClr val="765E58"/>
        </a:dk2>
        <a:lt2>
          <a:srgbClr val="DDDDDD"/>
        </a:lt2>
        <a:accent1>
          <a:srgbClr val="CC6600"/>
        </a:accent1>
        <a:accent2>
          <a:srgbClr val="CC9900"/>
        </a:accent2>
        <a:accent3>
          <a:srgbClr val="BDB6B4"/>
        </a:accent3>
        <a:accent4>
          <a:srgbClr val="DADADA"/>
        </a:accent4>
        <a:accent5>
          <a:srgbClr val="E2B8AA"/>
        </a:accent5>
        <a:accent6>
          <a:srgbClr val="B98A00"/>
        </a:accent6>
        <a:hlink>
          <a:srgbClr val="FFCC00"/>
        </a:hlink>
        <a:folHlink>
          <a:srgbClr val="FFFFBD"/>
        </a:folHlink>
      </a:clrScheme>
      <a:clrMap bg1="dk2" tx1="lt1" bg2="dk1" tx2="lt2" accent1="accent1" accent2="accent2" accent3="accent3" accent4="accent4" accent5="accent5" accent6="accent6" hlink="hlink" folHlink="folHlink"/>
    </a:extraClrScheme>
    <a:extraClrScheme>
      <a:clrScheme name="Orbite 8">
        <a:dk1>
          <a:srgbClr val="000000"/>
        </a:dk1>
        <a:lt1>
          <a:srgbClr val="C5D9ED"/>
        </a:lt1>
        <a:dk2>
          <a:srgbClr val="000000"/>
        </a:dk2>
        <a:lt2>
          <a:srgbClr val="FFFFFF"/>
        </a:lt2>
        <a:accent1>
          <a:srgbClr val="F3F6FF"/>
        </a:accent1>
        <a:accent2>
          <a:srgbClr val="33CCCC"/>
        </a:accent2>
        <a:accent3>
          <a:srgbClr val="DFE9F4"/>
        </a:accent3>
        <a:accent4>
          <a:srgbClr val="000000"/>
        </a:accent4>
        <a:accent5>
          <a:srgbClr val="F8FAFF"/>
        </a:accent5>
        <a:accent6>
          <a:srgbClr val="2DB9B9"/>
        </a:accent6>
        <a:hlink>
          <a:srgbClr val="0000FF"/>
        </a:hlink>
        <a:folHlink>
          <a:srgbClr val="006699"/>
        </a:folHlink>
      </a:clrScheme>
      <a:clrMap bg1="lt1" tx1="dk1" bg2="lt2" tx2="dk2" accent1="accent1" accent2="accent2" accent3="accent3" accent4="accent4" accent5="accent5" accent6="accent6" hlink="hlink" folHlink="folHlink"/>
    </a:extraClrScheme>
    <a:extraClrScheme>
      <a:clrScheme name="Orbite 9">
        <a:dk1>
          <a:srgbClr val="FFFFFF"/>
        </a:dk1>
        <a:lt1>
          <a:srgbClr val="FFFFFF"/>
        </a:lt1>
        <a:dk2>
          <a:srgbClr val="AAAAC6"/>
        </a:dk2>
        <a:lt2>
          <a:srgbClr val="FFFFCC"/>
        </a:lt2>
        <a:accent1>
          <a:srgbClr val="66667E"/>
        </a:accent1>
        <a:accent2>
          <a:srgbClr val="629157"/>
        </a:accent2>
        <a:accent3>
          <a:srgbClr val="D2D2DF"/>
        </a:accent3>
        <a:accent4>
          <a:srgbClr val="DADADA"/>
        </a:accent4>
        <a:accent5>
          <a:srgbClr val="B8B8C0"/>
        </a:accent5>
        <a:accent6>
          <a:srgbClr val="58834E"/>
        </a:accent6>
        <a:hlink>
          <a:srgbClr val="6600CC"/>
        </a:hlink>
        <a:folHlink>
          <a:srgbClr val="3399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Thème1</Template>
  <TotalTime>37596</TotalTime>
  <Words>1524</Words>
  <Application>Microsoft Office PowerPoint</Application>
  <PresentationFormat>Affichage à l'écran (4:3)</PresentationFormat>
  <Paragraphs>560</Paragraphs>
  <Slides>44</Slides>
  <Notes>16</Notes>
  <HiddenSlides>0</HiddenSlides>
  <MMClips>2</MMClips>
  <ScaleCrop>false</ScaleCrop>
  <HeadingPairs>
    <vt:vector size="4" baseType="variant">
      <vt:variant>
        <vt:lpstr>Thème</vt:lpstr>
      </vt:variant>
      <vt:variant>
        <vt:i4>1</vt:i4>
      </vt:variant>
      <vt:variant>
        <vt:lpstr>Titres des diapositives</vt:lpstr>
      </vt:variant>
      <vt:variant>
        <vt:i4>44</vt:i4>
      </vt:variant>
    </vt:vector>
  </HeadingPairs>
  <TitlesOfParts>
    <vt:vector size="45" baseType="lpstr">
      <vt:lpstr>Thème1</vt:lpstr>
      <vt:lpstr>Diapositive 1</vt:lpstr>
      <vt:lpstr>Diapositive 2</vt:lpstr>
      <vt:lpstr>BIENVENUE</vt:lpstr>
      <vt:lpstr>Diapositive 4</vt:lpstr>
      <vt:lpstr>Diapositive 5</vt:lpstr>
      <vt:lpstr>Introduction</vt:lpstr>
      <vt:lpstr>Diapositive 7</vt:lpstr>
      <vt:lpstr>Diapositive 8</vt:lpstr>
      <vt:lpstr>Diapositive 9</vt:lpstr>
      <vt:lpstr>Diapositive 10</vt:lpstr>
      <vt:lpstr>Diapositive 11</vt:lpstr>
      <vt:lpstr> </vt:lpstr>
      <vt:lpstr>        Fonctionnement d’une tranche de production</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vector>
  </TitlesOfParts>
  <Company>vai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vai</dc:creator>
  <cp:lastModifiedBy>MON PC</cp:lastModifiedBy>
  <cp:revision>1320</cp:revision>
  <dcterms:created xsi:type="dcterms:W3CDTF">2006-06-21T21:46:45Z</dcterms:created>
  <dcterms:modified xsi:type="dcterms:W3CDTF">2022-10-18T22:45:01Z</dcterms:modified>
</cp:coreProperties>
</file>